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82" r:id="rId3"/>
    <p:sldId id="286" r:id="rId4"/>
    <p:sldId id="294" r:id="rId5"/>
    <p:sldId id="295" r:id="rId6"/>
    <p:sldId id="287" r:id="rId7"/>
    <p:sldId id="272" r:id="rId8"/>
    <p:sldId id="268" r:id="rId9"/>
    <p:sldId id="289" r:id="rId10"/>
    <p:sldId id="284" r:id="rId11"/>
    <p:sldId id="283" r:id="rId12"/>
    <p:sldId id="288" r:id="rId13"/>
    <p:sldId id="292" r:id="rId14"/>
    <p:sldId id="290" r:id="rId15"/>
    <p:sldId id="291" r:id="rId16"/>
    <p:sldId id="285" r:id="rId17"/>
    <p:sldId id="293" r:id="rId18"/>
  </p:sldIdLst>
  <p:sldSz cx="9144000" cy="5143500" type="screen16x9"/>
  <p:notesSz cx="6858000" cy="9144000"/>
  <p:embeddedFontLst>
    <p:embeddedFont>
      <p:font typeface="Raleway" panose="020B0604020202020204" charset="0"/>
      <p:regular r:id="rId20"/>
      <p:bold r:id="rId21"/>
      <p:italic r:id="rId22"/>
      <p:boldItalic r:id="rId23"/>
    </p:embeddedFont>
    <p:embeddedFont>
      <p:font typeface="Red Hat Display" panose="020B0604020202020204" charset="0"/>
      <p:regular r:id="rId24"/>
      <p:bold r:id="rId25"/>
      <p:italic r:id="rId26"/>
      <p:boldItalic r:id="rId27"/>
    </p:embeddedFont>
    <p:embeddedFont>
      <p:font typeface="Red Hat Display Black" panose="020B0604020202020204" charset="0"/>
      <p:bold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1B3FBAF-5AE6-4135-A008-81A3DF2E00FE}">
  <a:tblStyle styleId="{D1B3FBAF-5AE6-4135-A008-81A3DF2E00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44" d="100"/>
          <a:sy n="144" d="100"/>
        </p:scale>
        <p:origin x="117" y="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5602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82858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947844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39972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75263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91738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85278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52642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751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2855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36984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13444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7492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278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42236">
              <a:alpha val="53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1" name="Google Shape;11;p2"/>
          <p:cNvSpPr/>
          <p:nvPr/>
        </p:nvSpPr>
        <p:spPr>
          <a:xfrm rot="10800000" flipH="1">
            <a:off x="2" y="-50"/>
            <a:ext cx="6081900" cy="2766600"/>
          </a:xfrm>
          <a:prstGeom prst="round1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56600" y="459275"/>
            <a:ext cx="5150400" cy="184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9"/>
          <p:cNvGrpSpPr/>
          <p:nvPr/>
        </p:nvGrpSpPr>
        <p:grpSpPr>
          <a:xfrm>
            <a:off x="0" y="-50"/>
            <a:ext cx="9144000" cy="5143575"/>
            <a:chOff x="0" y="-50"/>
            <a:chExt cx="9144000" cy="5143575"/>
          </a:xfrm>
        </p:grpSpPr>
        <p:sp>
          <p:nvSpPr>
            <p:cNvPr id="69" name="Google Shape;69;p9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solidFill>
              <a:srgbClr val="142236">
                <a:alpha val="79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grpSp>
          <p:nvGrpSpPr>
            <p:cNvPr id="70" name="Google Shape;70;p9"/>
            <p:cNvGrpSpPr/>
            <p:nvPr/>
          </p:nvGrpSpPr>
          <p:grpSpPr>
            <a:xfrm>
              <a:off x="0" y="-50"/>
              <a:ext cx="9144000" cy="5143575"/>
              <a:chOff x="0" y="-250"/>
              <a:chExt cx="9144000" cy="5143575"/>
            </a:xfrm>
          </p:grpSpPr>
          <p:sp>
            <p:nvSpPr>
              <p:cNvPr id="71" name="Google Shape;71;p9"/>
              <p:cNvSpPr/>
              <p:nvPr/>
            </p:nvSpPr>
            <p:spPr>
              <a:xfrm>
                <a:off x="0" y="-225"/>
                <a:ext cx="9144000" cy="5143500"/>
              </a:xfrm>
              <a:prstGeom prst="frame">
                <a:avLst>
                  <a:gd name="adj1" fmla="val 8758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72" name="Google Shape;72;p9"/>
              <p:cNvSpPr/>
              <p:nvPr/>
            </p:nvSpPr>
            <p:spPr>
              <a:xfrm rot="10800000" flipH="1">
                <a:off x="0" y="-250"/>
                <a:ext cx="4115400" cy="1415100"/>
              </a:xfrm>
              <a:prstGeom prst="round1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73" name="Google Shape;73;p9"/>
              <p:cNvSpPr/>
              <p:nvPr/>
            </p:nvSpPr>
            <p:spPr>
              <a:xfrm flipH="1">
                <a:off x="8760600" y="4759925"/>
                <a:ext cx="383400" cy="383400"/>
              </a:xfrm>
              <a:prstGeom prst="round1Rect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457202" y="0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 dirty="0"/>
          </a:p>
        </p:txBody>
      </p:sp>
      <p:sp>
        <p:nvSpPr>
          <p:cNvPr id="75" name="Google Shape;75;p9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/>
          <p:nvPr/>
        </p:nvSpPr>
        <p:spPr>
          <a:xfrm flipH="1">
            <a:off x="8760600" y="4760125"/>
            <a:ext cx="383400" cy="383400"/>
          </a:xfrm>
          <a:prstGeom prst="round1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84" name="Google Shape;84;p11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457202" y="0"/>
            <a:ext cx="3171300" cy="14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913175" y="1746150"/>
            <a:ext cx="5944800" cy="26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aleway"/>
              <a:buChar char="╸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7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jpe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jpeg"/><Relationship Id="rId9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>
            <a:spLocks noGrp="1"/>
          </p:cNvSpPr>
          <p:nvPr>
            <p:ph type="ctrTitle"/>
          </p:nvPr>
        </p:nvSpPr>
        <p:spPr>
          <a:xfrm>
            <a:off x="456600" y="459276"/>
            <a:ext cx="5150400" cy="184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3400" dirty="0"/>
              <a:t>Service Desk Interaction Analysis (text classification)</a:t>
            </a:r>
            <a:endParaRPr sz="3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-882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challenges when using real data 1/2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10</a:t>
            </a:fld>
            <a:endParaRPr>
              <a:solidFill>
                <a:schemeClr val="dk2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77D5CD1-6A55-46BE-9B40-CE5371812CEC}"/>
              </a:ext>
            </a:extLst>
          </p:cNvPr>
          <p:cNvGrpSpPr/>
          <p:nvPr/>
        </p:nvGrpSpPr>
        <p:grpSpPr>
          <a:xfrm>
            <a:off x="457200" y="1497812"/>
            <a:ext cx="8347352" cy="3010758"/>
            <a:chOff x="457200" y="1437167"/>
            <a:chExt cx="8347352" cy="3010758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B95D461D-5638-468A-AC72-4BB04B1A4D58}"/>
                </a:ext>
              </a:extLst>
            </p:cNvPr>
            <p:cNvGrpSpPr/>
            <p:nvPr/>
          </p:nvGrpSpPr>
          <p:grpSpPr>
            <a:xfrm>
              <a:off x="457200" y="1438237"/>
              <a:ext cx="8265526" cy="3009688"/>
              <a:chOff x="457201" y="1368259"/>
              <a:chExt cx="6325856" cy="2303405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3782E605-67FD-42BE-8797-AF46D2B3E55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115"/>
              <a:stretch/>
            </p:blipFill>
            <p:spPr>
              <a:xfrm>
                <a:off x="457201" y="1368260"/>
                <a:ext cx="3140428" cy="2303404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9868A606-A638-4F1B-AEFB-F9DC6777D2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97629" y="1368259"/>
                <a:ext cx="3185428" cy="2299336"/>
              </a:xfrm>
              <a:prstGeom prst="rect">
                <a:avLst/>
              </a:prstGeom>
            </p:spPr>
          </p:pic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B03707D-5AF1-453A-86FA-C73A85D3D347}"/>
                </a:ext>
              </a:extLst>
            </p:cNvPr>
            <p:cNvSpPr txBox="1"/>
            <p:nvPr/>
          </p:nvSpPr>
          <p:spPr>
            <a:xfrm>
              <a:off x="468157" y="1437167"/>
              <a:ext cx="33809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</a:rPr>
                <a:t>working with “exemplary data” </a:t>
              </a:r>
              <a:endParaRPr lang="de-DE" sz="1800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E1DE171-4C5E-4522-A923-6F6FCDC86454}"/>
                </a:ext>
              </a:extLst>
            </p:cNvPr>
            <p:cNvSpPr txBox="1"/>
            <p:nvPr/>
          </p:nvSpPr>
          <p:spPr>
            <a:xfrm>
              <a:off x="4583438" y="1437167"/>
              <a:ext cx="33809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</a:rPr>
                <a:t>working with real data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812036B-936C-48A5-A6D6-24789271D221}"/>
                </a:ext>
              </a:extLst>
            </p:cNvPr>
            <p:cNvSpPr txBox="1"/>
            <p:nvPr/>
          </p:nvSpPr>
          <p:spPr>
            <a:xfrm>
              <a:off x="5423582" y="4037181"/>
              <a:ext cx="33809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err="1">
                  <a:solidFill>
                    <a:schemeClr val="bg1"/>
                  </a:solidFill>
                </a:rPr>
                <a:t>pd.read_csv</a:t>
              </a:r>
              <a:r>
                <a:rPr lang="en-US" sz="1800" dirty="0">
                  <a:solidFill>
                    <a:schemeClr val="bg1"/>
                  </a:solidFill>
                </a:rPr>
                <a:t>(file, delimiter = “;“)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7260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Challenges when using real data 2/2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11</a:t>
            </a:fld>
            <a:endParaRPr>
              <a:solidFill>
                <a:schemeClr val="dk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66734E-AD09-4596-A5A4-56FECA227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1518610"/>
            <a:ext cx="2351727" cy="299586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62CC4B-0E96-4EC3-BA0F-1900F9355D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2317" y="1518609"/>
            <a:ext cx="2442663" cy="29958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5EBD23-FA4D-416F-94D4-B4B8CAB4D0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9329" y="1518609"/>
            <a:ext cx="2230366" cy="29958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99E47B-ED68-492F-B4B8-9E26F12744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49695" y="1518610"/>
            <a:ext cx="1773509" cy="29958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F8C09A2-1DD3-48FD-866F-D2D163F39FB2}"/>
              </a:ext>
            </a:extLst>
          </p:cNvPr>
          <p:cNvSpPr txBox="1"/>
          <p:nvPr/>
        </p:nvSpPr>
        <p:spPr>
          <a:xfrm>
            <a:off x="520796" y="4136836"/>
            <a:ext cx="2037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special characters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B8E22D-B4D0-4C91-9CA9-9F86BDBD612D}"/>
              </a:ext>
            </a:extLst>
          </p:cNvPr>
          <p:cNvSpPr txBox="1"/>
          <p:nvPr/>
        </p:nvSpPr>
        <p:spPr>
          <a:xfrm>
            <a:off x="3000327" y="4136836"/>
            <a:ext cx="1256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no spaces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A0D90D-C4DA-436A-8342-7943AF6FE98A}"/>
              </a:ext>
            </a:extLst>
          </p:cNvPr>
          <p:cNvSpPr txBox="1"/>
          <p:nvPr/>
        </p:nvSpPr>
        <p:spPr>
          <a:xfrm>
            <a:off x="4645016" y="4144876"/>
            <a:ext cx="2230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different languages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8DA9AB-64A1-4EA9-89B2-28DCBEB45C18}"/>
              </a:ext>
            </a:extLst>
          </p:cNvPr>
          <p:cNvSpPr txBox="1"/>
          <p:nvPr/>
        </p:nvSpPr>
        <p:spPr>
          <a:xfrm>
            <a:off x="7230096" y="4136836"/>
            <a:ext cx="993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buckets</a:t>
            </a:r>
          </a:p>
        </p:txBody>
      </p:sp>
    </p:spTree>
    <p:extLst>
      <p:ext uri="{BB962C8B-B14F-4D97-AF65-F5344CB8AC3E}">
        <p14:creationId xmlns:p14="http://schemas.microsoft.com/office/powerpoint/2010/main" val="2018449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transition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corporate</a:t>
            </a:r>
            <a:r>
              <a:rPr lang="de-DE" dirty="0"/>
              <a:t> network 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12</a:t>
            </a:fld>
            <a:endParaRPr>
              <a:solidFill>
                <a:schemeClr val="dk2"/>
              </a:solidFill>
            </a:endParaRPr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AC73204D-B234-44D7-8DB8-E1D942AB60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389" b="8394"/>
          <a:stretch/>
        </p:blipFill>
        <p:spPr>
          <a:xfrm>
            <a:off x="538768" y="1761838"/>
            <a:ext cx="4411550" cy="24841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53E4CF-4410-4D75-8E27-E627AED165C1}"/>
              </a:ext>
            </a:extLst>
          </p:cNvPr>
          <p:cNvSpPr txBox="1"/>
          <p:nvPr/>
        </p:nvSpPr>
        <p:spPr>
          <a:xfrm>
            <a:off x="2039154" y="1761838"/>
            <a:ext cx="2640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installing things at home</a:t>
            </a:r>
            <a:endParaRPr lang="de-DE" sz="18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49A9A6-BB83-4690-BBF0-402BF470F1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9836" y="1761837"/>
            <a:ext cx="3649816" cy="24841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9348AC-098C-481C-BA44-170A163D25D6}"/>
              </a:ext>
            </a:extLst>
          </p:cNvPr>
          <p:cNvSpPr txBox="1"/>
          <p:nvPr/>
        </p:nvSpPr>
        <p:spPr>
          <a:xfrm>
            <a:off x="4739836" y="1761838"/>
            <a:ext cx="3476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installation in corporate network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DB4768-62A8-437F-AA88-26FF9417EB34}"/>
              </a:ext>
            </a:extLst>
          </p:cNvPr>
          <p:cNvSpPr txBox="1"/>
          <p:nvPr/>
        </p:nvSpPr>
        <p:spPr>
          <a:xfrm>
            <a:off x="5548441" y="2858688"/>
            <a:ext cx="2640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security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296C7A-8A5D-4913-BD6D-853BD8C0A03A}"/>
              </a:ext>
            </a:extLst>
          </p:cNvPr>
          <p:cNvSpPr txBox="1"/>
          <p:nvPr/>
        </p:nvSpPr>
        <p:spPr>
          <a:xfrm>
            <a:off x="3859542" y="2571750"/>
            <a:ext cx="544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OS</a:t>
            </a:r>
            <a:endParaRPr lang="de-DE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9504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 txBox="1">
            <a:spLocks noGrp="1"/>
          </p:cNvSpPr>
          <p:nvPr>
            <p:ph type="title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approach</a:t>
            </a:r>
            <a:endParaRPr dirty="0"/>
          </a:p>
        </p:txBody>
      </p:sp>
      <p:sp>
        <p:nvSpPr>
          <p:cNvPr id="259" name="Google Shape;259;p30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/>
              <a:pPr/>
              <a:t>13</a:t>
            </a:fld>
            <a:endParaRPr/>
          </a:p>
        </p:txBody>
      </p:sp>
      <p:grpSp>
        <p:nvGrpSpPr>
          <p:cNvPr id="260" name="Google Shape;260;p30"/>
          <p:cNvGrpSpPr/>
          <p:nvPr/>
        </p:nvGrpSpPr>
        <p:grpSpPr>
          <a:xfrm>
            <a:off x="736306" y="2622353"/>
            <a:ext cx="3040276" cy="1338140"/>
            <a:chOff x="1087645" y="2241353"/>
            <a:chExt cx="3040276" cy="1338140"/>
          </a:xfrm>
        </p:grpSpPr>
        <p:sp>
          <p:nvSpPr>
            <p:cNvPr id="261" name="Google Shape;261;p30"/>
            <p:cNvSpPr/>
            <p:nvPr/>
          </p:nvSpPr>
          <p:spPr>
            <a:xfrm rot="2700000">
              <a:off x="2326920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2" name="Google Shape;262;p30"/>
            <p:cNvSpPr/>
            <p:nvPr/>
          </p:nvSpPr>
          <p:spPr>
            <a:xfrm>
              <a:off x="1555799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 dirty="0">
                  <a:solidFill>
                    <a:srgbClr val="990000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1</a:t>
              </a:r>
              <a:endParaRPr sz="1200" b="1" dirty="0">
                <a:solidFill>
                  <a:srgbClr val="990000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63" name="Google Shape;263;p30"/>
            <p:cNvSpPr txBox="1"/>
            <p:nvPr/>
          </p:nvSpPr>
          <p:spPr>
            <a:xfrm rot="18900000">
              <a:off x="1541940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Research techniques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grpSp>
        <p:nvGrpSpPr>
          <p:cNvPr id="265" name="Google Shape;265;p30"/>
          <p:cNvGrpSpPr/>
          <p:nvPr/>
        </p:nvGrpSpPr>
        <p:grpSpPr>
          <a:xfrm>
            <a:off x="2263651" y="2621904"/>
            <a:ext cx="3040276" cy="1338591"/>
            <a:chOff x="2610486" y="2240903"/>
            <a:chExt cx="3040276" cy="1338590"/>
          </a:xfrm>
        </p:grpSpPr>
        <p:sp>
          <p:nvSpPr>
            <p:cNvPr id="266" name="Google Shape;266;p30"/>
            <p:cNvSpPr/>
            <p:nvPr/>
          </p:nvSpPr>
          <p:spPr>
            <a:xfrm rot="2700000">
              <a:off x="3849761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7" name="Google Shape;267;p30"/>
            <p:cNvSpPr/>
            <p:nvPr/>
          </p:nvSpPr>
          <p:spPr>
            <a:xfrm>
              <a:off x="3074140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 dirty="0">
                  <a:solidFill>
                    <a:schemeClr val="accent2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2</a:t>
              </a:r>
              <a:endParaRPr sz="1200" b="1" dirty="0">
                <a:solidFill>
                  <a:schemeClr val="accent2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68" name="Google Shape;268;p30"/>
            <p:cNvSpPr txBox="1"/>
            <p:nvPr/>
          </p:nvSpPr>
          <p:spPr>
            <a:xfrm rot="18900000">
              <a:off x="3063853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Apply on “exemplary data</a:t>
              </a:r>
              <a:r>
                <a:rPr lang="de-DE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“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grpSp>
        <p:nvGrpSpPr>
          <p:cNvPr id="270" name="Google Shape;270;p30"/>
          <p:cNvGrpSpPr/>
          <p:nvPr/>
        </p:nvGrpSpPr>
        <p:grpSpPr>
          <a:xfrm>
            <a:off x="3809803" y="2619203"/>
            <a:ext cx="3040276" cy="1341291"/>
            <a:chOff x="4156638" y="2238203"/>
            <a:chExt cx="3040276" cy="1341290"/>
          </a:xfrm>
        </p:grpSpPr>
        <p:sp>
          <p:nvSpPr>
            <p:cNvPr id="271" name="Google Shape;271;p30"/>
            <p:cNvSpPr/>
            <p:nvPr/>
          </p:nvSpPr>
          <p:spPr>
            <a:xfrm rot="2700000">
              <a:off x="5395913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4620291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>
                  <a:solidFill>
                    <a:schemeClr val="accent1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3</a:t>
              </a:r>
              <a:endParaRPr sz="1200" b="1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73" name="Google Shape;273;p30"/>
            <p:cNvSpPr txBox="1"/>
            <p:nvPr/>
          </p:nvSpPr>
          <p:spPr>
            <a:xfrm rot="18900000">
              <a:off x="4603268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Convert model to real data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sp>
        <p:nvSpPr>
          <p:cNvPr id="19" name="Google Shape;271;p30">
            <a:extLst>
              <a:ext uri="{FF2B5EF4-FFF2-40B4-BE49-F238E27FC236}">
                <a16:creationId xmlns:a16="http://schemas.microsoft.com/office/drawing/2014/main" id="{01145166-C87B-451A-9031-A2A462F7516F}"/>
              </a:ext>
            </a:extLst>
          </p:cNvPr>
          <p:cNvSpPr/>
          <p:nvPr/>
        </p:nvSpPr>
        <p:spPr>
          <a:xfrm rot="2700000">
            <a:off x="6576422" y="1356375"/>
            <a:ext cx="561727" cy="3040276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0" name="Google Shape;272;p30">
            <a:extLst>
              <a:ext uri="{FF2B5EF4-FFF2-40B4-BE49-F238E27FC236}">
                <a16:creationId xmlns:a16="http://schemas.microsoft.com/office/drawing/2014/main" id="{E6A2BB5E-6C71-4F06-AF18-336FDB3B2225}"/>
              </a:ext>
            </a:extLst>
          </p:cNvPr>
          <p:cNvSpPr/>
          <p:nvPr/>
        </p:nvSpPr>
        <p:spPr>
          <a:xfrm>
            <a:off x="5800801" y="3550356"/>
            <a:ext cx="374100" cy="37410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200" b="1" dirty="0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4</a:t>
            </a:r>
            <a:endParaRPr sz="1200" b="1" dirty="0">
              <a:solidFill>
                <a:schemeClr val="accent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1" name="Google Shape;273;p30">
            <a:extLst>
              <a:ext uri="{FF2B5EF4-FFF2-40B4-BE49-F238E27FC236}">
                <a16:creationId xmlns:a16="http://schemas.microsoft.com/office/drawing/2014/main" id="{16FD7143-DA78-4593-8A9A-4F4C04972287}"/>
              </a:ext>
            </a:extLst>
          </p:cNvPr>
          <p:cNvSpPr txBox="1"/>
          <p:nvPr/>
        </p:nvSpPr>
        <p:spPr>
          <a:xfrm rot="18900000">
            <a:off x="5770269" y="2583169"/>
            <a:ext cx="2341513" cy="393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12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Train on real data</a:t>
            </a:r>
            <a:endParaRPr sz="800" b="1" dirty="0">
              <a:solidFill>
                <a:srgbClr val="FFFFFF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" name="Arrow: Down 1">
            <a:extLst>
              <a:ext uri="{FF2B5EF4-FFF2-40B4-BE49-F238E27FC236}">
                <a16:creationId xmlns:a16="http://schemas.microsoft.com/office/drawing/2014/main" id="{54961E13-89D0-46DE-92D7-09F3869AB67A}"/>
              </a:ext>
            </a:extLst>
          </p:cNvPr>
          <p:cNvSpPr/>
          <p:nvPr/>
        </p:nvSpPr>
        <p:spPr>
          <a:xfrm>
            <a:off x="7512030" y="906759"/>
            <a:ext cx="461019" cy="6602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83517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What we tried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14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489D69-EA97-404A-95E6-679EC3ECF631}"/>
              </a:ext>
            </a:extLst>
          </p:cNvPr>
          <p:cNvSpPr txBox="1"/>
          <p:nvPr/>
        </p:nvSpPr>
        <p:spPr>
          <a:xfrm>
            <a:off x="457201" y="1263594"/>
            <a:ext cx="798409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cleansing the data: regex, removing </a:t>
            </a:r>
            <a:r>
              <a:rPr lang="en-US" dirty="0" err="1"/>
              <a:t>stopwords</a:t>
            </a:r>
            <a:r>
              <a:rPr lang="en-US" dirty="0"/>
              <a:t>, removing tickets in other languages, removing bucket classes, stemming, removing common words…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different ways to vectorize the ticket data (different approaches of bag of words, embedding…)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different size of vocabulary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play around with embedding dimensions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adding/removing dense layers and adjusting their size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adding </a:t>
            </a:r>
            <a:r>
              <a:rPr lang="en-US" dirty="0" err="1"/>
              <a:t>maxpooling</a:t>
            </a:r>
            <a:r>
              <a:rPr lang="en-US" dirty="0"/>
              <a:t> layers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dropout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different activation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in general what brought us big gains in accuracy: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word embedding / </a:t>
            </a:r>
            <a:r>
              <a:rPr lang="en-US" dirty="0" err="1"/>
              <a:t>maxpooling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dropout</a:t>
            </a:r>
          </a:p>
        </p:txBody>
      </p:sp>
    </p:spTree>
    <p:extLst>
      <p:ext uri="{BB962C8B-B14F-4D97-AF65-F5344CB8AC3E}">
        <p14:creationId xmlns:p14="http://schemas.microsoft.com/office/powerpoint/2010/main" val="851659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What kept us from trying more 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15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7B49FB-3BEA-4D15-AD48-FC23F664EDFF}"/>
              </a:ext>
            </a:extLst>
          </p:cNvPr>
          <p:cNvSpPr txBox="1"/>
          <p:nvPr/>
        </p:nvSpPr>
        <p:spPr>
          <a:xfrm>
            <a:off x="457201" y="1119525"/>
            <a:ext cx="79840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e.g. adjusting parameters even more, CNNs, RNNs…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33163B-6B14-4DE9-9514-719D26C7F7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1934647"/>
            <a:ext cx="4405787" cy="2284482"/>
          </a:xfrm>
          <a:prstGeom prst="rect">
            <a:avLst/>
          </a:prstGeom>
        </p:spPr>
      </p:pic>
      <p:sp>
        <p:nvSpPr>
          <p:cNvPr id="7" name="AutoShape 2" descr="Fastest Free Video Converter with NVIDIA CUDA Support">
            <a:extLst>
              <a:ext uri="{FF2B5EF4-FFF2-40B4-BE49-F238E27FC236}">
                <a16:creationId xmlns:a16="http://schemas.microsoft.com/office/drawing/2014/main" id="{1736D65E-82E8-429A-99BC-442AE19E5B3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28" name="Picture 4" descr="Nvidia CUDA hardware acceleration">
            <a:extLst>
              <a:ext uri="{FF2B5EF4-FFF2-40B4-BE49-F238E27FC236}">
                <a16:creationId xmlns:a16="http://schemas.microsoft.com/office/drawing/2014/main" id="{20A32FEB-8E49-42A7-BD61-A0D7BF339A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83" t="43" r="18009" b="-518"/>
          <a:stretch/>
        </p:blipFill>
        <p:spPr bwMode="auto">
          <a:xfrm>
            <a:off x="2592682" y="2791021"/>
            <a:ext cx="403388" cy="396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inux – Wikipedia">
            <a:extLst>
              <a:ext uri="{FF2B5EF4-FFF2-40B4-BE49-F238E27FC236}">
                <a16:creationId xmlns:a16="http://schemas.microsoft.com/office/drawing/2014/main" id="{CF87FC91-65E7-4AE5-922C-E79B220F78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3485" y="2916965"/>
            <a:ext cx="429152" cy="505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6733B6C-44AD-4C87-8A16-D6C72822A0A2}"/>
              </a:ext>
            </a:extLst>
          </p:cNvPr>
          <p:cNvSpPr txBox="1"/>
          <p:nvPr/>
        </p:nvSpPr>
        <p:spPr>
          <a:xfrm>
            <a:off x="2170136" y="3948010"/>
            <a:ext cx="5733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>
                <a:solidFill>
                  <a:schemeClr val="bg1"/>
                </a:solidFill>
              </a:rPr>
              <a:t>sudo</a:t>
            </a:r>
            <a:endParaRPr lang="de-DE" sz="1200" b="1" dirty="0">
              <a:solidFill>
                <a:schemeClr val="bg1"/>
              </a:solidFill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5E1B7465-FFCB-4E7D-8B4D-26C6C43383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35" r="7294"/>
          <a:stretch/>
        </p:blipFill>
        <p:spPr bwMode="auto">
          <a:xfrm>
            <a:off x="4748400" y="1934647"/>
            <a:ext cx="3863424" cy="2272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3F5D02A-51E0-424E-9358-B207788125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68778" y="2243377"/>
            <a:ext cx="372516" cy="48002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49134D6-0424-4270-AA78-CAE53DDBB1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25555" y="2311000"/>
            <a:ext cx="307561" cy="31463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3FCA8F-2714-43F3-8C88-9F873540FF43}"/>
              </a:ext>
            </a:extLst>
          </p:cNvPr>
          <p:cNvSpPr txBox="1"/>
          <p:nvPr/>
        </p:nvSpPr>
        <p:spPr>
          <a:xfrm>
            <a:off x="457201" y="1927948"/>
            <a:ext cx="18970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training network at home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4DF71ED-6D6F-4F1A-AAA4-49D5A0F19B7C}"/>
              </a:ext>
            </a:extLst>
          </p:cNvPr>
          <p:cNvSpPr txBox="1"/>
          <p:nvPr/>
        </p:nvSpPr>
        <p:spPr>
          <a:xfrm>
            <a:off x="4748400" y="3927000"/>
            <a:ext cx="23194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tx1"/>
                </a:solidFill>
              </a:rPr>
              <a:t>training network at work</a:t>
            </a:r>
            <a:endParaRPr lang="de-DE" sz="1200" b="1" dirty="0">
              <a:solidFill>
                <a:schemeClr val="tx1"/>
              </a:solidFill>
            </a:endParaRPr>
          </a:p>
        </p:txBody>
      </p:sp>
      <p:pic>
        <p:nvPicPr>
          <p:cNvPr id="1034" name="Picture 10" descr="Windows 10 Maintenance Tasks that you Should Regularly Perform">
            <a:extLst>
              <a:ext uri="{FF2B5EF4-FFF2-40B4-BE49-F238E27FC236}">
                <a16:creationId xmlns:a16="http://schemas.microsoft.com/office/drawing/2014/main" id="{1696F4FD-EBE1-4FBA-AA71-4F5E0A5C95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29" t="35456"/>
          <a:stretch/>
        </p:blipFill>
        <p:spPr bwMode="auto">
          <a:xfrm>
            <a:off x="7370413" y="2088035"/>
            <a:ext cx="312219" cy="31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28B9320-5018-4CC5-94F2-1D37B8FBBDF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14997" y="2197084"/>
            <a:ext cx="399072" cy="3146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1F851A1-70C7-49FA-93F7-6F830DE6EAA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75929" y="2254041"/>
            <a:ext cx="432189" cy="428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574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Results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16</a:t>
            </a:fld>
            <a:endParaRPr>
              <a:solidFill>
                <a:schemeClr val="dk2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A8AAE5-1B0C-4974-B2E2-E47132654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2" y="1464927"/>
            <a:ext cx="2806412" cy="15886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53696AC-5E6F-4B17-9BE6-63D8E51642F4}"/>
              </a:ext>
            </a:extLst>
          </p:cNvPr>
          <p:cNvSpPr txBox="1"/>
          <p:nvPr/>
        </p:nvSpPr>
        <p:spPr>
          <a:xfrm>
            <a:off x="371936" y="1110624"/>
            <a:ext cx="29151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that gave us best results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7B7075-5D64-470F-BA6E-2F538F7C45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7135" y="1384916"/>
            <a:ext cx="2385932" cy="33750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AAB3013-2FDC-4948-A2D4-BD943E8DC368}"/>
              </a:ext>
            </a:extLst>
          </p:cNvPr>
          <p:cNvSpPr txBox="1"/>
          <p:nvPr/>
        </p:nvSpPr>
        <p:spPr>
          <a:xfrm>
            <a:off x="5706913" y="1150844"/>
            <a:ext cx="306515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KPIs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~86% accuracy on test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~86% accuracy on training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 </a:t>
            </a:r>
            <a:r>
              <a:rPr lang="en-US" dirty="0" err="1"/>
              <a:t>epoche</a:t>
            </a:r>
            <a:r>
              <a:rPr lang="en-US" dirty="0"/>
              <a:t> took about 8000s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after around 6 epochs loss went up again for test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around ~500 classes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6775B4-C880-4F07-8F91-64AD67D42B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135" y="3192371"/>
            <a:ext cx="2863154" cy="1681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415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Questions?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17</a:t>
            </a:fld>
            <a:endParaRPr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669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/>
              <a:t>Agenda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2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C123F2-A3B4-416B-B702-90417A68B89B}"/>
              </a:ext>
            </a:extLst>
          </p:cNvPr>
          <p:cNvSpPr txBox="1"/>
          <p:nvPr/>
        </p:nvSpPr>
        <p:spPr>
          <a:xfrm>
            <a:off x="457200" y="1094579"/>
            <a:ext cx="69570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91" indent="-342891">
              <a:buFont typeface="+mj-lt"/>
              <a:buAutoNum type="arabicPeriod"/>
            </a:pPr>
            <a:r>
              <a:rPr lang="en-US" dirty="0"/>
              <a:t>problem statement</a:t>
            </a:r>
          </a:p>
          <a:p>
            <a:pPr marL="342891" indent="-342891">
              <a:buFont typeface="+mj-lt"/>
              <a:buAutoNum type="arabicPeriod"/>
            </a:pPr>
            <a:r>
              <a:rPr lang="en-US" dirty="0"/>
              <a:t>approach</a:t>
            </a:r>
          </a:p>
          <a:p>
            <a:pPr marL="342891" indent="-342891">
              <a:buFont typeface="+mj-lt"/>
              <a:buAutoNum type="arabicPeriod"/>
            </a:pPr>
            <a:r>
              <a:rPr lang="en-US" dirty="0"/>
              <a:t>technique used: text embedding</a:t>
            </a:r>
          </a:p>
          <a:p>
            <a:pPr marL="342891" indent="-342891">
              <a:buFont typeface="+mj-lt"/>
              <a:buAutoNum type="arabicPeriod"/>
            </a:pPr>
            <a:r>
              <a:rPr lang="en-US" dirty="0"/>
              <a:t>caveats of using real data</a:t>
            </a:r>
          </a:p>
          <a:p>
            <a:pPr marL="342891" indent="-342891">
              <a:buFont typeface="+mj-lt"/>
              <a:buAutoNum type="arabicPeriod"/>
            </a:pPr>
            <a:r>
              <a:rPr lang="en-US" dirty="0"/>
              <a:t>what we tried</a:t>
            </a:r>
          </a:p>
          <a:p>
            <a:pPr marL="342891" indent="-342891">
              <a:buFont typeface="+mj-lt"/>
              <a:buAutoNum type="arabicPeriod"/>
            </a:pPr>
            <a:r>
              <a:rPr lang="en-US" dirty="0"/>
              <a:t>final model / results</a:t>
            </a:r>
          </a:p>
          <a:p>
            <a:endParaRPr lang="en-US" dirty="0"/>
          </a:p>
          <a:p>
            <a:pPr marL="285744" indent="-285744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2475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situation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3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4" name="Google Shape;516;p39">
            <a:extLst>
              <a:ext uri="{FF2B5EF4-FFF2-40B4-BE49-F238E27FC236}">
                <a16:creationId xmlns:a16="http://schemas.microsoft.com/office/drawing/2014/main" id="{13AF4C94-28D9-45B8-A659-64D0FCBDB906}"/>
              </a:ext>
            </a:extLst>
          </p:cNvPr>
          <p:cNvSpPr/>
          <p:nvPr/>
        </p:nvSpPr>
        <p:spPr>
          <a:xfrm>
            <a:off x="922049" y="2500480"/>
            <a:ext cx="248747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" name="Google Shape;493;p39">
            <a:extLst>
              <a:ext uri="{FF2B5EF4-FFF2-40B4-BE49-F238E27FC236}">
                <a16:creationId xmlns:a16="http://schemas.microsoft.com/office/drawing/2014/main" id="{80FE3E89-4F9E-4ACB-90F0-35E8AE73AC27}"/>
              </a:ext>
            </a:extLst>
          </p:cNvPr>
          <p:cNvGrpSpPr/>
          <p:nvPr/>
        </p:nvGrpSpPr>
        <p:grpSpPr>
          <a:xfrm>
            <a:off x="587821" y="2331592"/>
            <a:ext cx="293248" cy="732236"/>
            <a:chOff x="3384375" y="2267500"/>
            <a:chExt cx="203375" cy="507825"/>
          </a:xfrm>
        </p:grpSpPr>
        <p:sp>
          <p:nvSpPr>
            <p:cNvPr id="6" name="Google Shape;494;p39">
              <a:extLst>
                <a:ext uri="{FF2B5EF4-FFF2-40B4-BE49-F238E27FC236}">
                  <a16:creationId xmlns:a16="http://schemas.microsoft.com/office/drawing/2014/main" id="{499D134A-6DC9-4BD9-B020-C817079BFA08}"/>
                </a:ext>
              </a:extLst>
            </p:cNvPr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" name="Google Shape;495;p39">
              <a:extLst>
                <a:ext uri="{FF2B5EF4-FFF2-40B4-BE49-F238E27FC236}">
                  <a16:creationId xmlns:a16="http://schemas.microsoft.com/office/drawing/2014/main" id="{12BFA37D-A0C0-44A1-A3BB-D2FFA47026FD}"/>
                </a:ext>
              </a:extLst>
            </p:cNvPr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739C39-B4C1-4F71-929F-B347B355EB4C}"/>
              </a:ext>
            </a:extLst>
          </p:cNvPr>
          <p:cNvSpPr txBox="1"/>
          <p:nvPr/>
        </p:nvSpPr>
        <p:spPr>
          <a:xfrm>
            <a:off x="515430" y="1474040"/>
            <a:ext cx="545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</a:t>
            </a:r>
            <a:endParaRPr lang="de-DE" dirty="0"/>
          </a:p>
        </p:txBody>
      </p:sp>
      <p:sp>
        <p:nvSpPr>
          <p:cNvPr id="9" name="Google Shape;502;p39">
            <a:extLst>
              <a:ext uri="{FF2B5EF4-FFF2-40B4-BE49-F238E27FC236}">
                <a16:creationId xmlns:a16="http://schemas.microsoft.com/office/drawing/2014/main" id="{BB9B94E4-299D-4CD8-9FB5-16CEBB8085EF}"/>
              </a:ext>
            </a:extLst>
          </p:cNvPr>
          <p:cNvSpPr/>
          <p:nvPr/>
        </p:nvSpPr>
        <p:spPr>
          <a:xfrm>
            <a:off x="2126575" y="2500480"/>
            <a:ext cx="320379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8DFEE0-45C4-4244-A6B6-7EA5BCB46289}"/>
              </a:ext>
            </a:extLst>
          </p:cNvPr>
          <p:cNvSpPr txBox="1"/>
          <p:nvPr/>
        </p:nvSpPr>
        <p:spPr>
          <a:xfrm>
            <a:off x="1780420" y="1366318"/>
            <a:ext cx="11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service desk</a:t>
            </a:r>
            <a:endParaRPr lang="de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5092C2-CB56-42C9-AB87-6844C6B92180}"/>
              </a:ext>
            </a:extLst>
          </p:cNvPr>
          <p:cNvSpPr txBox="1"/>
          <p:nvPr/>
        </p:nvSpPr>
        <p:spPr>
          <a:xfrm>
            <a:off x="1342096" y="2398515"/>
            <a:ext cx="545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calls</a:t>
            </a:r>
            <a:endParaRPr lang="de-DE" i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94B273B-B256-4A7E-BBFD-0A0490FF4715}"/>
              </a:ext>
            </a:extLst>
          </p:cNvPr>
          <p:cNvCxnSpPr>
            <a:cxnSpLocks/>
          </p:cNvCxnSpPr>
          <p:nvPr/>
        </p:nvCxnSpPr>
        <p:spPr>
          <a:xfrm flipV="1">
            <a:off x="1281590" y="2715943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731BE84-DA0C-4CDF-AB46-A32F283554CF}"/>
              </a:ext>
            </a:extLst>
          </p:cNvPr>
          <p:cNvCxnSpPr>
            <a:cxnSpLocks/>
          </p:cNvCxnSpPr>
          <p:nvPr/>
        </p:nvCxnSpPr>
        <p:spPr>
          <a:xfrm flipV="1">
            <a:off x="2618978" y="2706292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B36E8CF-C726-4916-B01E-4CDE494053BC}"/>
              </a:ext>
            </a:extLst>
          </p:cNvPr>
          <p:cNvSpPr txBox="1"/>
          <p:nvPr/>
        </p:nvSpPr>
        <p:spPr>
          <a:xfrm>
            <a:off x="2592291" y="2386016"/>
            <a:ext cx="834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creates</a:t>
            </a:r>
            <a:endParaRPr lang="de-DE" i="1" dirty="0"/>
          </a:p>
        </p:txBody>
      </p:sp>
      <p:grpSp>
        <p:nvGrpSpPr>
          <p:cNvPr id="22" name="Google Shape;395;p39">
            <a:extLst>
              <a:ext uri="{FF2B5EF4-FFF2-40B4-BE49-F238E27FC236}">
                <a16:creationId xmlns:a16="http://schemas.microsoft.com/office/drawing/2014/main" id="{2EE995FC-C0AE-4245-A72F-BC2F1A7B8649}"/>
              </a:ext>
            </a:extLst>
          </p:cNvPr>
          <p:cNvGrpSpPr/>
          <p:nvPr/>
        </p:nvGrpSpPr>
        <p:grpSpPr>
          <a:xfrm>
            <a:off x="3572186" y="2460304"/>
            <a:ext cx="342883" cy="418128"/>
            <a:chOff x="596350" y="929175"/>
            <a:chExt cx="407950" cy="497475"/>
          </a:xfrm>
        </p:grpSpPr>
        <p:sp>
          <p:nvSpPr>
            <p:cNvPr id="23" name="Google Shape;396;p39">
              <a:extLst>
                <a:ext uri="{FF2B5EF4-FFF2-40B4-BE49-F238E27FC236}">
                  <a16:creationId xmlns:a16="http://schemas.microsoft.com/office/drawing/2014/main" id="{91FC6D4F-1E9A-4AAB-88BA-5A0CDECF2BF1}"/>
                </a:ext>
              </a:extLst>
            </p:cNvPr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" name="Google Shape;397;p39">
              <a:extLst>
                <a:ext uri="{FF2B5EF4-FFF2-40B4-BE49-F238E27FC236}">
                  <a16:creationId xmlns:a16="http://schemas.microsoft.com/office/drawing/2014/main" id="{B59B0935-D91B-45E4-A227-3F5FE9C0BF2F}"/>
                </a:ext>
              </a:extLst>
            </p:cNvPr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5" name="Google Shape;398;p39">
              <a:extLst>
                <a:ext uri="{FF2B5EF4-FFF2-40B4-BE49-F238E27FC236}">
                  <a16:creationId xmlns:a16="http://schemas.microsoft.com/office/drawing/2014/main" id="{41053BB3-AF0B-4589-946F-2F517776B890}"/>
                </a:ext>
              </a:extLst>
            </p:cNvPr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" name="Google Shape;399;p39">
              <a:extLst>
                <a:ext uri="{FF2B5EF4-FFF2-40B4-BE49-F238E27FC236}">
                  <a16:creationId xmlns:a16="http://schemas.microsoft.com/office/drawing/2014/main" id="{CBA8F2D1-16EA-4F80-AB07-DBACF40213DA}"/>
                </a:ext>
              </a:extLst>
            </p:cNvPr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" name="Google Shape;400;p39">
              <a:extLst>
                <a:ext uri="{FF2B5EF4-FFF2-40B4-BE49-F238E27FC236}">
                  <a16:creationId xmlns:a16="http://schemas.microsoft.com/office/drawing/2014/main" id="{B55C1B85-0408-4C7A-BACB-FD4B454B8C19}"/>
                </a:ext>
              </a:extLst>
            </p:cNvPr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8" name="Google Shape;401;p39">
              <a:extLst>
                <a:ext uri="{FF2B5EF4-FFF2-40B4-BE49-F238E27FC236}">
                  <a16:creationId xmlns:a16="http://schemas.microsoft.com/office/drawing/2014/main" id="{1F8C3D33-C76C-4C39-8A5D-DBD588E2EE4D}"/>
                </a:ext>
              </a:extLst>
            </p:cNvPr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" name="Google Shape;402;p39">
              <a:extLst>
                <a:ext uri="{FF2B5EF4-FFF2-40B4-BE49-F238E27FC236}">
                  <a16:creationId xmlns:a16="http://schemas.microsoft.com/office/drawing/2014/main" id="{45E7AE66-8A38-4967-83C5-53F358630CAC}"/>
                </a:ext>
              </a:extLst>
            </p:cNvPr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ECAC080-D47D-47CF-A06F-CC027087EE2D}"/>
              </a:ext>
            </a:extLst>
          </p:cNvPr>
          <p:cNvSpPr txBox="1"/>
          <p:nvPr/>
        </p:nvSpPr>
        <p:spPr>
          <a:xfrm>
            <a:off x="3279078" y="1474039"/>
            <a:ext cx="1019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interaction</a:t>
            </a:r>
            <a:endParaRPr lang="de-DE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0320753-71E6-4592-9012-F4C708A4828A}"/>
              </a:ext>
            </a:extLst>
          </p:cNvPr>
          <p:cNvCxnSpPr>
            <a:cxnSpLocks/>
          </p:cNvCxnSpPr>
          <p:nvPr/>
        </p:nvCxnSpPr>
        <p:spPr>
          <a:xfrm flipV="1">
            <a:off x="4068580" y="2386016"/>
            <a:ext cx="779764" cy="3116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FB27073-6873-4F7C-9CCD-92E916B14EFF}"/>
              </a:ext>
            </a:extLst>
          </p:cNvPr>
          <p:cNvCxnSpPr>
            <a:cxnSpLocks/>
          </p:cNvCxnSpPr>
          <p:nvPr/>
        </p:nvCxnSpPr>
        <p:spPr>
          <a:xfrm>
            <a:off x="4068580" y="2697652"/>
            <a:ext cx="762366" cy="2694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049EBE0-96D7-4D56-A127-0D4553C81E17}"/>
              </a:ext>
            </a:extLst>
          </p:cNvPr>
          <p:cNvSpPr txBox="1"/>
          <p:nvPr/>
        </p:nvSpPr>
        <p:spPr>
          <a:xfrm>
            <a:off x="5408985" y="2774077"/>
            <a:ext cx="1110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assigns</a:t>
            </a:r>
            <a:endParaRPr lang="de-DE" i="1" dirty="0"/>
          </a:p>
        </p:txBody>
      </p:sp>
      <p:sp>
        <p:nvSpPr>
          <p:cNvPr id="42" name="Google Shape;502;p39">
            <a:extLst>
              <a:ext uri="{FF2B5EF4-FFF2-40B4-BE49-F238E27FC236}">
                <a16:creationId xmlns:a16="http://schemas.microsoft.com/office/drawing/2014/main" id="{3C8FD5D2-A86A-48AF-85D0-10DAB9DDCB6A}"/>
              </a:ext>
            </a:extLst>
          </p:cNvPr>
          <p:cNvSpPr/>
          <p:nvPr/>
        </p:nvSpPr>
        <p:spPr>
          <a:xfrm>
            <a:off x="4977705" y="2122528"/>
            <a:ext cx="320379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3A74824-83A7-4B7B-AE3D-D3F12B19E0A2}"/>
              </a:ext>
            </a:extLst>
          </p:cNvPr>
          <p:cNvSpPr txBox="1"/>
          <p:nvPr/>
        </p:nvSpPr>
        <p:spPr>
          <a:xfrm>
            <a:off x="4568068" y="1402584"/>
            <a:ext cx="11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service desk</a:t>
            </a:r>
            <a:endParaRPr lang="de-DE" dirty="0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EE90B3E-DB5E-4F89-86FA-3E8D845E7F8C}"/>
              </a:ext>
            </a:extLst>
          </p:cNvPr>
          <p:cNvCxnSpPr>
            <a:cxnSpLocks/>
          </p:cNvCxnSpPr>
          <p:nvPr/>
        </p:nvCxnSpPr>
        <p:spPr>
          <a:xfrm flipV="1">
            <a:off x="5432476" y="2383423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B6C13C5-8154-44E6-9297-746081492267}"/>
              </a:ext>
            </a:extLst>
          </p:cNvPr>
          <p:cNvSpPr txBox="1"/>
          <p:nvPr/>
        </p:nvSpPr>
        <p:spPr>
          <a:xfrm>
            <a:off x="5405807" y="2041589"/>
            <a:ext cx="834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resolve</a:t>
            </a:r>
            <a:endParaRPr lang="de-DE" i="1" dirty="0"/>
          </a:p>
        </p:txBody>
      </p:sp>
      <p:sp>
        <p:nvSpPr>
          <p:cNvPr id="48" name="Google Shape;592;p39">
            <a:extLst>
              <a:ext uri="{FF2B5EF4-FFF2-40B4-BE49-F238E27FC236}">
                <a16:creationId xmlns:a16="http://schemas.microsoft.com/office/drawing/2014/main" id="{E2B525DD-0FD5-4EC8-8512-78D61BDCA774}"/>
              </a:ext>
            </a:extLst>
          </p:cNvPr>
          <p:cNvSpPr/>
          <p:nvPr/>
        </p:nvSpPr>
        <p:spPr>
          <a:xfrm>
            <a:off x="6343123" y="2245157"/>
            <a:ext cx="299913" cy="292761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CC4A20A-8A64-449C-85B6-2998BB71A3A4}"/>
              </a:ext>
            </a:extLst>
          </p:cNvPr>
          <p:cNvCxnSpPr>
            <a:cxnSpLocks/>
          </p:cNvCxnSpPr>
          <p:nvPr/>
        </p:nvCxnSpPr>
        <p:spPr>
          <a:xfrm flipV="1">
            <a:off x="6813164" y="2382667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oogle Shape;714;p39">
            <a:extLst>
              <a:ext uri="{FF2B5EF4-FFF2-40B4-BE49-F238E27FC236}">
                <a16:creationId xmlns:a16="http://schemas.microsoft.com/office/drawing/2014/main" id="{EA01B2DB-0A98-42BB-B428-037F6D9A9542}"/>
              </a:ext>
            </a:extLst>
          </p:cNvPr>
          <p:cNvGrpSpPr/>
          <p:nvPr/>
        </p:nvGrpSpPr>
        <p:grpSpPr>
          <a:xfrm>
            <a:off x="6308221" y="2173963"/>
            <a:ext cx="342883" cy="418128"/>
            <a:chOff x="1268550" y="929175"/>
            <a:chExt cx="407950" cy="497475"/>
          </a:xfrm>
        </p:grpSpPr>
        <p:sp>
          <p:nvSpPr>
            <p:cNvPr id="59" name="Google Shape;715;p39">
              <a:extLst>
                <a:ext uri="{FF2B5EF4-FFF2-40B4-BE49-F238E27FC236}">
                  <a16:creationId xmlns:a16="http://schemas.microsoft.com/office/drawing/2014/main" id="{D9E5C863-E68B-43C2-9156-D653DEF8D820}"/>
                </a:ext>
              </a:extLst>
            </p:cNvPr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" name="Google Shape;716;p39">
              <a:extLst>
                <a:ext uri="{FF2B5EF4-FFF2-40B4-BE49-F238E27FC236}">
                  <a16:creationId xmlns:a16="http://schemas.microsoft.com/office/drawing/2014/main" id="{942B44FA-A7BE-44C3-B833-4AEAFB3197FB}"/>
                </a:ext>
              </a:extLst>
            </p:cNvPr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" name="Google Shape;717;p39">
              <a:extLst>
                <a:ext uri="{FF2B5EF4-FFF2-40B4-BE49-F238E27FC236}">
                  <a16:creationId xmlns:a16="http://schemas.microsoft.com/office/drawing/2014/main" id="{FEB9B3CE-F510-40F1-9B65-4DE824A46D26}"/>
                </a:ext>
              </a:extLst>
            </p:cNvPr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2" name="Google Shape;493;p39">
            <a:extLst>
              <a:ext uri="{FF2B5EF4-FFF2-40B4-BE49-F238E27FC236}">
                <a16:creationId xmlns:a16="http://schemas.microsoft.com/office/drawing/2014/main" id="{53EB2974-5C85-4D8C-AB30-997F4DB0A47A}"/>
              </a:ext>
            </a:extLst>
          </p:cNvPr>
          <p:cNvGrpSpPr/>
          <p:nvPr/>
        </p:nvGrpSpPr>
        <p:grpSpPr>
          <a:xfrm>
            <a:off x="7604169" y="2013597"/>
            <a:ext cx="293248" cy="732236"/>
            <a:chOff x="3384375" y="2267500"/>
            <a:chExt cx="203375" cy="507825"/>
          </a:xfrm>
        </p:grpSpPr>
        <p:sp>
          <p:nvSpPr>
            <p:cNvPr id="63" name="Google Shape;494;p39">
              <a:extLst>
                <a:ext uri="{FF2B5EF4-FFF2-40B4-BE49-F238E27FC236}">
                  <a16:creationId xmlns:a16="http://schemas.microsoft.com/office/drawing/2014/main" id="{AA07CBD3-D317-414C-8C47-F584F8C86787}"/>
                </a:ext>
              </a:extLst>
            </p:cNvPr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" name="Google Shape;495;p39">
              <a:extLst>
                <a:ext uri="{FF2B5EF4-FFF2-40B4-BE49-F238E27FC236}">
                  <a16:creationId xmlns:a16="http://schemas.microsoft.com/office/drawing/2014/main" id="{A1882FF7-0C52-496F-A166-86C4AF040A5A}"/>
                </a:ext>
              </a:extLst>
            </p:cNvPr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6D745583-B046-4E40-9E72-7D77E00072A7}"/>
              </a:ext>
            </a:extLst>
          </p:cNvPr>
          <p:cNvSpPr txBox="1"/>
          <p:nvPr/>
        </p:nvSpPr>
        <p:spPr>
          <a:xfrm>
            <a:off x="6710357" y="2055396"/>
            <a:ext cx="933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feedback</a:t>
            </a:r>
            <a:endParaRPr lang="de-DE" i="1" dirty="0"/>
          </a:p>
        </p:txBody>
      </p:sp>
      <p:grpSp>
        <p:nvGrpSpPr>
          <p:cNvPr id="66" name="Google Shape;478;p39">
            <a:extLst>
              <a:ext uri="{FF2B5EF4-FFF2-40B4-BE49-F238E27FC236}">
                <a16:creationId xmlns:a16="http://schemas.microsoft.com/office/drawing/2014/main" id="{DBC7D039-7ED2-4CDC-BFCA-0268775E8E89}"/>
              </a:ext>
            </a:extLst>
          </p:cNvPr>
          <p:cNvGrpSpPr/>
          <p:nvPr/>
        </p:nvGrpSpPr>
        <p:grpSpPr>
          <a:xfrm>
            <a:off x="7953645" y="2186803"/>
            <a:ext cx="320379" cy="320379"/>
            <a:chOff x="1278900" y="2333250"/>
            <a:chExt cx="381175" cy="381175"/>
          </a:xfrm>
        </p:grpSpPr>
        <p:sp>
          <p:nvSpPr>
            <p:cNvPr id="67" name="Google Shape;479;p39">
              <a:extLst>
                <a:ext uri="{FF2B5EF4-FFF2-40B4-BE49-F238E27FC236}">
                  <a16:creationId xmlns:a16="http://schemas.microsoft.com/office/drawing/2014/main" id="{4FBD5056-4906-4D48-ABF5-24EDB0C0F7CA}"/>
                </a:ext>
              </a:extLst>
            </p:cNvPr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" name="Google Shape;480;p39">
              <a:extLst>
                <a:ext uri="{FF2B5EF4-FFF2-40B4-BE49-F238E27FC236}">
                  <a16:creationId xmlns:a16="http://schemas.microsoft.com/office/drawing/2014/main" id="{B3537F6E-9BA3-4C41-9EBB-1D5EBC0DFFF1}"/>
                </a:ext>
              </a:extLst>
            </p:cNvPr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9" name="Google Shape;481;p39">
              <a:extLst>
                <a:ext uri="{FF2B5EF4-FFF2-40B4-BE49-F238E27FC236}">
                  <a16:creationId xmlns:a16="http://schemas.microsoft.com/office/drawing/2014/main" id="{B4D2444C-6AF9-46A8-9436-74FB932C633C}"/>
                </a:ext>
              </a:extLst>
            </p:cNvPr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" name="Google Shape;482;p39">
              <a:extLst>
                <a:ext uri="{FF2B5EF4-FFF2-40B4-BE49-F238E27FC236}">
                  <a16:creationId xmlns:a16="http://schemas.microsoft.com/office/drawing/2014/main" id="{0EA4ED1E-E054-4CFF-BB49-39BFF1CDF84D}"/>
                </a:ext>
              </a:extLst>
            </p:cNvPr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71" name="Google Shape;734;p39">
            <a:extLst>
              <a:ext uri="{FF2B5EF4-FFF2-40B4-BE49-F238E27FC236}">
                <a16:creationId xmlns:a16="http://schemas.microsoft.com/office/drawing/2014/main" id="{6AF3C5AB-2103-42A4-86C9-3DA74AA6CFBF}"/>
              </a:ext>
            </a:extLst>
          </p:cNvPr>
          <p:cNvGrpSpPr/>
          <p:nvPr/>
        </p:nvGrpSpPr>
        <p:grpSpPr>
          <a:xfrm>
            <a:off x="4934715" y="2931404"/>
            <a:ext cx="363369" cy="221115"/>
            <a:chOff x="3269900" y="3064500"/>
            <a:chExt cx="432325" cy="263075"/>
          </a:xfrm>
        </p:grpSpPr>
        <p:sp>
          <p:nvSpPr>
            <p:cNvPr id="72" name="Google Shape;735;p39">
              <a:extLst>
                <a:ext uri="{FF2B5EF4-FFF2-40B4-BE49-F238E27FC236}">
                  <a16:creationId xmlns:a16="http://schemas.microsoft.com/office/drawing/2014/main" id="{DF6611E1-DC9C-40AF-92F0-814523B536C2}"/>
                </a:ext>
              </a:extLst>
            </p:cNvPr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3" name="Google Shape;736;p39">
              <a:extLst>
                <a:ext uri="{FF2B5EF4-FFF2-40B4-BE49-F238E27FC236}">
                  <a16:creationId xmlns:a16="http://schemas.microsoft.com/office/drawing/2014/main" id="{8DCC6DA2-4E18-4097-93C7-E08D8B471308}"/>
                </a:ext>
              </a:extLst>
            </p:cNvPr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" name="Google Shape;737;p39">
              <a:extLst>
                <a:ext uri="{FF2B5EF4-FFF2-40B4-BE49-F238E27FC236}">
                  <a16:creationId xmlns:a16="http://schemas.microsoft.com/office/drawing/2014/main" id="{0E2CC6DB-65EF-4445-A9EB-34B973BCF388}"/>
                </a:ext>
              </a:extLst>
            </p:cNvPr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28B9ABE-315E-4DD2-A5E4-C4E7B07A3D48}"/>
              </a:ext>
            </a:extLst>
          </p:cNvPr>
          <p:cNvSpPr txBox="1"/>
          <p:nvPr/>
        </p:nvSpPr>
        <p:spPr>
          <a:xfrm>
            <a:off x="4546573" y="320624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QM</a:t>
            </a:r>
            <a:endParaRPr lang="de-DE" dirty="0"/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DE0D1ECC-18EA-495D-8BC0-9B4B62FB013F}"/>
              </a:ext>
            </a:extLst>
          </p:cNvPr>
          <p:cNvCxnSpPr>
            <a:cxnSpLocks/>
          </p:cNvCxnSpPr>
          <p:nvPr/>
        </p:nvCxnSpPr>
        <p:spPr>
          <a:xfrm>
            <a:off x="5408985" y="3041952"/>
            <a:ext cx="702557" cy="219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E4721C8A-21FB-4CA2-96BD-9A5F77A923D7}"/>
              </a:ext>
            </a:extLst>
          </p:cNvPr>
          <p:cNvSpPr txBox="1"/>
          <p:nvPr/>
        </p:nvSpPr>
        <p:spPr>
          <a:xfrm>
            <a:off x="4304971" y="2524449"/>
            <a:ext cx="1110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assigns</a:t>
            </a:r>
            <a:endParaRPr lang="de-DE" i="1" dirty="0"/>
          </a:p>
        </p:txBody>
      </p:sp>
      <p:sp>
        <p:nvSpPr>
          <p:cNvPr id="79" name="Google Shape;502;p39">
            <a:extLst>
              <a:ext uri="{FF2B5EF4-FFF2-40B4-BE49-F238E27FC236}">
                <a16:creationId xmlns:a16="http://schemas.microsoft.com/office/drawing/2014/main" id="{67659350-28F1-4FED-8E8B-673ABC1C12CD}"/>
              </a:ext>
            </a:extLst>
          </p:cNvPr>
          <p:cNvSpPr/>
          <p:nvPr/>
        </p:nvSpPr>
        <p:spPr>
          <a:xfrm>
            <a:off x="6551061" y="2851628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0" name="Google Shape;502;p39">
            <a:extLst>
              <a:ext uri="{FF2B5EF4-FFF2-40B4-BE49-F238E27FC236}">
                <a16:creationId xmlns:a16="http://schemas.microsoft.com/office/drawing/2014/main" id="{12684F7B-5D27-4E9F-8C24-BBEEDFD5A962}"/>
              </a:ext>
            </a:extLst>
          </p:cNvPr>
          <p:cNvSpPr/>
          <p:nvPr/>
        </p:nvSpPr>
        <p:spPr>
          <a:xfrm>
            <a:off x="6743811" y="293916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1" name="Google Shape;502;p39">
            <a:extLst>
              <a:ext uri="{FF2B5EF4-FFF2-40B4-BE49-F238E27FC236}">
                <a16:creationId xmlns:a16="http://schemas.microsoft.com/office/drawing/2014/main" id="{E92AEB36-97AD-4AB0-97CB-CFC324888A23}"/>
              </a:ext>
            </a:extLst>
          </p:cNvPr>
          <p:cNvSpPr/>
          <p:nvPr/>
        </p:nvSpPr>
        <p:spPr>
          <a:xfrm>
            <a:off x="6558448" y="310550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B46C3E3-5D68-439B-8735-A3FC1D97E181}"/>
              </a:ext>
            </a:extLst>
          </p:cNvPr>
          <p:cNvSpPr txBox="1"/>
          <p:nvPr/>
        </p:nvSpPr>
        <p:spPr>
          <a:xfrm>
            <a:off x="7180967" y="148515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</a:t>
            </a:r>
            <a:endParaRPr lang="de-DE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C43CA9C-D1FC-417C-B8B8-B5CC325E6FD7}"/>
              </a:ext>
            </a:extLst>
          </p:cNvPr>
          <p:cNvSpPr txBox="1"/>
          <p:nvPr/>
        </p:nvSpPr>
        <p:spPr>
          <a:xfrm>
            <a:off x="5901137" y="148303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fulfillment</a:t>
            </a:r>
            <a:endParaRPr lang="de-DE" dirty="0"/>
          </a:p>
        </p:txBody>
      </p:sp>
      <p:sp>
        <p:nvSpPr>
          <p:cNvPr id="84" name="Google Shape;502;p39">
            <a:extLst>
              <a:ext uri="{FF2B5EF4-FFF2-40B4-BE49-F238E27FC236}">
                <a16:creationId xmlns:a16="http://schemas.microsoft.com/office/drawing/2014/main" id="{93142C5A-B4C0-486B-AD2B-29C77470FF06}"/>
              </a:ext>
            </a:extLst>
          </p:cNvPr>
          <p:cNvSpPr/>
          <p:nvPr/>
        </p:nvSpPr>
        <p:spPr>
          <a:xfrm>
            <a:off x="7310326" y="2812764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5" name="Google Shape;502;p39">
            <a:extLst>
              <a:ext uri="{FF2B5EF4-FFF2-40B4-BE49-F238E27FC236}">
                <a16:creationId xmlns:a16="http://schemas.microsoft.com/office/drawing/2014/main" id="{C6E5CB8A-22F5-4426-9732-4E727E7763B7}"/>
              </a:ext>
            </a:extLst>
          </p:cNvPr>
          <p:cNvSpPr/>
          <p:nvPr/>
        </p:nvSpPr>
        <p:spPr>
          <a:xfrm>
            <a:off x="7503076" y="2900303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6" name="Google Shape;502;p39">
            <a:extLst>
              <a:ext uri="{FF2B5EF4-FFF2-40B4-BE49-F238E27FC236}">
                <a16:creationId xmlns:a16="http://schemas.microsoft.com/office/drawing/2014/main" id="{18643910-8F66-491D-AC69-630FFAE5990D}"/>
              </a:ext>
            </a:extLst>
          </p:cNvPr>
          <p:cNvSpPr/>
          <p:nvPr/>
        </p:nvSpPr>
        <p:spPr>
          <a:xfrm>
            <a:off x="7317713" y="3066643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7" name="Google Shape;502;p39">
            <a:extLst>
              <a:ext uri="{FF2B5EF4-FFF2-40B4-BE49-F238E27FC236}">
                <a16:creationId xmlns:a16="http://schemas.microsoft.com/office/drawing/2014/main" id="{1C5307B1-7E8E-4A38-95B4-87851E96DF23}"/>
              </a:ext>
            </a:extLst>
          </p:cNvPr>
          <p:cNvSpPr/>
          <p:nvPr/>
        </p:nvSpPr>
        <p:spPr>
          <a:xfrm>
            <a:off x="6921175" y="3329043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8" name="Google Shape;502;p39">
            <a:extLst>
              <a:ext uri="{FF2B5EF4-FFF2-40B4-BE49-F238E27FC236}">
                <a16:creationId xmlns:a16="http://schemas.microsoft.com/office/drawing/2014/main" id="{EDA2BF1A-B60A-4E2E-8A06-E81F54E5A410}"/>
              </a:ext>
            </a:extLst>
          </p:cNvPr>
          <p:cNvSpPr/>
          <p:nvPr/>
        </p:nvSpPr>
        <p:spPr>
          <a:xfrm>
            <a:off x="7113925" y="3416582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9" name="Google Shape;502;p39">
            <a:extLst>
              <a:ext uri="{FF2B5EF4-FFF2-40B4-BE49-F238E27FC236}">
                <a16:creationId xmlns:a16="http://schemas.microsoft.com/office/drawing/2014/main" id="{E73E3023-1B9E-4B61-99CB-70DDE9264D4D}"/>
              </a:ext>
            </a:extLst>
          </p:cNvPr>
          <p:cNvSpPr/>
          <p:nvPr/>
        </p:nvSpPr>
        <p:spPr>
          <a:xfrm>
            <a:off x="6928562" y="3582922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0" name="Google Shape;502;p39">
            <a:extLst>
              <a:ext uri="{FF2B5EF4-FFF2-40B4-BE49-F238E27FC236}">
                <a16:creationId xmlns:a16="http://schemas.microsoft.com/office/drawing/2014/main" id="{985956F3-7DBA-4532-9FEE-69555552F504}"/>
              </a:ext>
            </a:extLst>
          </p:cNvPr>
          <p:cNvSpPr/>
          <p:nvPr/>
        </p:nvSpPr>
        <p:spPr>
          <a:xfrm>
            <a:off x="7675399" y="3229518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1" name="Google Shape;502;p39">
            <a:extLst>
              <a:ext uri="{FF2B5EF4-FFF2-40B4-BE49-F238E27FC236}">
                <a16:creationId xmlns:a16="http://schemas.microsoft.com/office/drawing/2014/main" id="{A67AB140-26E1-430B-AE01-0695763B46EB}"/>
              </a:ext>
            </a:extLst>
          </p:cNvPr>
          <p:cNvSpPr/>
          <p:nvPr/>
        </p:nvSpPr>
        <p:spPr>
          <a:xfrm>
            <a:off x="7868149" y="331705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2" name="Google Shape;502;p39">
            <a:extLst>
              <a:ext uri="{FF2B5EF4-FFF2-40B4-BE49-F238E27FC236}">
                <a16:creationId xmlns:a16="http://schemas.microsoft.com/office/drawing/2014/main" id="{EE71849B-EBD3-4A13-9456-B687580D5129}"/>
              </a:ext>
            </a:extLst>
          </p:cNvPr>
          <p:cNvSpPr/>
          <p:nvPr/>
        </p:nvSpPr>
        <p:spPr>
          <a:xfrm>
            <a:off x="7682786" y="348339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8F51E73E-B134-44B3-914B-764528DA0E1B}"/>
              </a:ext>
            </a:extLst>
          </p:cNvPr>
          <p:cNvSpPr txBox="1"/>
          <p:nvPr/>
        </p:nvSpPr>
        <p:spPr>
          <a:xfrm>
            <a:off x="5734466" y="3035068"/>
            <a:ext cx="113965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?</a:t>
            </a:r>
            <a:endParaRPr lang="de-DE" sz="2200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B7D1363A-BD9A-4027-909F-43E9619729AD}"/>
              </a:ext>
            </a:extLst>
          </p:cNvPr>
          <p:cNvSpPr txBox="1"/>
          <p:nvPr/>
        </p:nvSpPr>
        <p:spPr>
          <a:xfrm>
            <a:off x="6816974" y="3906790"/>
            <a:ext cx="1090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&gt;600 groups</a:t>
            </a:r>
            <a:endParaRPr lang="de-DE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C4469AE5-5B5C-483B-8F22-C5E08B3FAC3C}"/>
              </a:ext>
            </a:extLst>
          </p:cNvPr>
          <p:cNvSpPr txBox="1"/>
          <p:nvPr/>
        </p:nvSpPr>
        <p:spPr>
          <a:xfrm>
            <a:off x="457201" y="3398175"/>
            <a:ext cx="55738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problem</a:t>
            </a:r>
          </a:p>
          <a:p>
            <a:r>
              <a:rPr lang="en-US" dirty="0"/>
              <a:t>assigning a ticket to the correct group requires either…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lot of 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research</a:t>
            </a:r>
          </a:p>
          <a:p>
            <a:r>
              <a:rPr lang="en-US" dirty="0"/>
              <a:t>and often leads 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agents struggling and delays</a:t>
            </a:r>
          </a:p>
        </p:txBody>
      </p:sp>
    </p:spTree>
    <p:extLst>
      <p:ext uri="{BB962C8B-B14F-4D97-AF65-F5344CB8AC3E}">
        <p14:creationId xmlns:p14="http://schemas.microsoft.com/office/powerpoint/2010/main" val="2425635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situation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4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4" name="Google Shape;516;p39">
            <a:extLst>
              <a:ext uri="{FF2B5EF4-FFF2-40B4-BE49-F238E27FC236}">
                <a16:creationId xmlns:a16="http://schemas.microsoft.com/office/drawing/2014/main" id="{13AF4C94-28D9-45B8-A659-64D0FCBDB906}"/>
              </a:ext>
            </a:extLst>
          </p:cNvPr>
          <p:cNvSpPr/>
          <p:nvPr/>
        </p:nvSpPr>
        <p:spPr>
          <a:xfrm>
            <a:off x="922049" y="2500480"/>
            <a:ext cx="248747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" name="Google Shape;493;p39">
            <a:extLst>
              <a:ext uri="{FF2B5EF4-FFF2-40B4-BE49-F238E27FC236}">
                <a16:creationId xmlns:a16="http://schemas.microsoft.com/office/drawing/2014/main" id="{80FE3E89-4F9E-4ACB-90F0-35E8AE73AC27}"/>
              </a:ext>
            </a:extLst>
          </p:cNvPr>
          <p:cNvGrpSpPr/>
          <p:nvPr/>
        </p:nvGrpSpPr>
        <p:grpSpPr>
          <a:xfrm>
            <a:off x="587821" y="2331592"/>
            <a:ext cx="293248" cy="732236"/>
            <a:chOff x="3384375" y="2267500"/>
            <a:chExt cx="203375" cy="507825"/>
          </a:xfrm>
        </p:grpSpPr>
        <p:sp>
          <p:nvSpPr>
            <p:cNvPr id="6" name="Google Shape;494;p39">
              <a:extLst>
                <a:ext uri="{FF2B5EF4-FFF2-40B4-BE49-F238E27FC236}">
                  <a16:creationId xmlns:a16="http://schemas.microsoft.com/office/drawing/2014/main" id="{499D134A-6DC9-4BD9-B020-C817079BFA08}"/>
                </a:ext>
              </a:extLst>
            </p:cNvPr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" name="Google Shape;495;p39">
              <a:extLst>
                <a:ext uri="{FF2B5EF4-FFF2-40B4-BE49-F238E27FC236}">
                  <a16:creationId xmlns:a16="http://schemas.microsoft.com/office/drawing/2014/main" id="{12BFA37D-A0C0-44A1-A3BB-D2FFA47026FD}"/>
                </a:ext>
              </a:extLst>
            </p:cNvPr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739C39-B4C1-4F71-929F-B347B355EB4C}"/>
              </a:ext>
            </a:extLst>
          </p:cNvPr>
          <p:cNvSpPr txBox="1"/>
          <p:nvPr/>
        </p:nvSpPr>
        <p:spPr>
          <a:xfrm>
            <a:off x="515430" y="1474040"/>
            <a:ext cx="545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</a:t>
            </a:r>
            <a:endParaRPr lang="de-DE" dirty="0"/>
          </a:p>
        </p:txBody>
      </p:sp>
      <p:sp>
        <p:nvSpPr>
          <p:cNvPr id="9" name="Google Shape;502;p39">
            <a:extLst>
              <a:ext uri="{FF2B5EF4-FFF2-40B4-BE49-F238E27FC236}">
                <a16:creationId xmlns:a16="http://schemas.microsoft.com/office/drawing/2014/main" id="{BB9B94E4-299D-4CD8-9FB5-16CEBB8085EF}"/>
              </a:ext>
            </a:extLst>
          </p:cNvPr>
          <p:cNvSpPr/>
          <p:nvPr/>
        </p:nvSpPr>
        <p:spPr>
          <a:xfrm>
            <a:off x="2126575" y="2500480"/>
            <a:ext cx="320379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8DFEE0-45C4-4244-A6B6-7EA5BCB46289}"/>
              </a:ext>
            </a:extLst>
          </p:cNvPr>
          <p:cNvSpPr txBox="1"/>
          <p:nvPr/>
        </p:nvSpPr>
        <p:spPr>
          <a:xfrm>
            <a:off x="1780420" y="1366318"/>
            <a:ext cx="11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service desk</a:t>
            </a:r>
            <a:endParaRPr lang="de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5092C2-CB56-42C9-AB87-6844C6B92180}"/>
              </a:ext>
            </a:extLst>
          </p:cNvPr>
          <p:cNvSpPr txBox="1"/>
          <p:nvPr/>
        </p:nvSpPr>
        <p:spPr>
          <a:xfrm>
            <a:off x="1342096" y="2398515"/>
            <a:ext cx="545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calls</a:t>
            </a:r>
            <a:endParaRPr lang="de-DE" i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94B273B-B256-4A7E-BBFD-0A0490FF4715}"/>
              </a:ext>
            </a:extLst>
          </p:cNvPr>
          <p:cNvCxnSpPr>
            <a:cxnSpLocks/>
          </p:cNvCxnSpPr>
          <p:nvPr/>
        </p:nvCxnSpPr>
        <p:spPr>
          <a:xfrm flipV="1">
            <a:off x="1281590" y="2715942"/>
            <a:ext cx="72914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731BE84-DA0C-4CDF-AB46-A32F283554CF}"/>
              </a:ext>
            </a:extLst>
          </p:cNvPr>
          <p:cNvCxnSpPr>
            <a:cxnSpLocks/>
          </p:cNvCxnSpPr>
          <p:nvPr/>
        </p:nvCxnSpPr>
        <p:spPr>
          <a:xfrm flipV="1">
            <a:off x="2618978" y="2706291"/>
            <a:ext cx="72914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B36E8CF-C726-4916-B01E-4CDE494053BC}"/>
              </a:ext>
            </a:extLst>
          </p:cNvPr>
          <p:cNvSpPr txBox="1"/>
          <p:nvPr/>
        </p:nvSpPr>
        <p:spPr>
          <a:xfrm>
            <a:off x="2592291" y="2386016"/>
            <a:ext cx="834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creates</a:t>
            </a:r>
            <a:endParaRPr lang="de-DE" i="1" dirty="0"/>
          </a:p>
        </p:txBody>
      </p:sp>
      <p:grpSp>
        <p:nvGrpSpPr>
          <p:cNvPr id="22" name="Google Shape;395;p39">
            <a:extLst>
              <a:ext uri="{FF2B5EF4-FFF2-40B4-BE49-F238E27FC236}">
                <a16:creationId xmlns:a16="http://schemas.microsoft.com/office/drawing/2014/main" id="{2EE995FC-C0AE-4245-A72F-BC2F1A7B8649}"/>
              </a:ext>
            </a:extLst>
          </p:cNvPr>
          <p:cNvGrpSpPr/>
          <p:nvPr/>
        </p:nvGrpSpPr>
        <p:grpSpPr>
          <a:xfrm>
            <a:off x="3572186" y="2460304"/>
            <a:ext cx="342883" cy="418128"/>
            <a:chOff x="596350" y="929175"/>
            <a:chExt cx="407950" cy="497475"/>
          </a:xfrm>
        </p:grpSpPr>
        <p:sp>
          <p:nvSpPr>
            <p:cNvPr id="23" name="Google Shape;396;p39">
              <a:extLst>
                <a:ext uri="{FF2B5EF4-FFF2-40B4-BE49-F238E27FC236}">
                  <a16:creationId xmlns:a16="http://schemas.microsoft.com/office/drawing/2014/main" id="{91FC6D4F-1E9A-4AAB-88BA-5A0CDECF2BF1}"/>
                </a:ext>
              </a:extLst>
            </p:cNvPr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" name="Google Shape;397;p39">
              <a:extLst>
                <a:ext uri="{FF2B5EF4-FFF2-40B4-BE49-F238E27FC236}">
                  <a16:creationId xmlns:a16="http://schemas.microsoft.com/office/drawing/2014/main" id="{B59B0935-D91B-45E4-A227-3F5FE9C0BF2F}"/>
                </a:ext>
              </a:extLst>
            </p:cNvPr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5" name="Google Shape;398;p39">
              <a:extLst>
                <a:ext uri="{FF2B5EF4-FFF2-40B4-BE49-F238E27FC236}">
                  <a16:creationId xmlns:a16="http://schemas.microsoft.com/office/drawing/2014/main" id="{41053BB3-AF0B-4589-946F-2F517776B890}"/>
                </a:ext>
              </a:extLst>
            </p:cNvPr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" name="Google Shape;399;p39">
              <a:extLst>
                <a:ext uri="{FF2B5EF4-FFF2-40B4-BE49-F238E27FC236}">
                  <a16:creationId xmlns:a16="http://schemas.microsoft.com/office/drawing/2014/main" id="{CBA8F2D1-16EA-4F80-AB07-DBACF40213DA}"/>
                </a:ext>
              </a:extLst>
            </p:cNvPr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" name="Google Shape;400;p39">
              <a:extLst>
                <a:ext uri="{FF2B5EF4-FFF2-40B4-BE49-F238E27FC236}">
                  <a16:creationId xmlns:a16="http://schemas.microsoft.com/office/drawing/2014/main" id="{B55C1B85-0408-4C7A-BACB-FD4B454B8C19}"/>
                </a:ext>
              </a:extLst>
            </p:cNvPr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8" name="Google Shape;401;p39">
              <a:extLst>
                <a:ext uri="{FF2B5EF4-FFF2-40B4-BE49-F238E27FC236}">
                  <a16:creationId xmlns:a16="http://schemas.microsoft.com/office/drawing/2014/main" id="{1F8C3D33-C76C-4C39-8A5D-DBD588E2EE4D}"/>
                </a:ext>
              </a:extLst>
            </p:cNvPr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" name="Google Shape;402;p39">
              <a:extLst>
                <a:ext uri="{FF2B5EF4-FFF2-40B4-BE49-F238E27FC236}">
                  <a16:creationId xmlns:a16="http://schemas.microsoft.com/office/drawing/2014/main" id="{45E7AE66-8A38-4967-83C5-53F358630CAC}"/>
                </a:ext>
              </a:extLst>
            </p:cNvPr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ECAC080-D47D-47CF-A06F-CC027087EE2D}"/>
              </a:ext>
            </a:extLst>
          </p:cNvPr>
          <p:cNvSpPr txBox="1"/>
          <p:nvPr/>
        </p:nvSpPr>
        <p:spPr>
          <a:xfrm>
            <a:off x="3279078" y="1474039"/>
            <a:ext cx="1019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interaction</a:t>
            </a:r>
            <a:endParaRPr lang="de-DE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0320753-71E6-4592-9012-F4C708A4828A}"/>
              </a:ext>
            </a:extLst>
          </p:cNvPr>
          <p:cNvCxnSpPr>
            <a:cxnSpLocks/>
          </p:cNvCxnSpPr>
          <p:nvPr/>
        </p:nvCxnSpPr>
        <p:spPr>
          <a:xfrm flipV="1">
            <a:off x="4068580" y="2386016"/>
            <a:ext cx="779764" cy="30305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FB27073-6873-4F7C-9CCD-92E916B14EFF}"/>
              </a:ext>
            </a:extLst>
          </p:cNvPr>
          <p:cNvCxnSpPr>
            <a:cxnSpLocks/>
          </p:cNvCxnSpPr>
          <p:nvPr/>
        </p:nvCxnSpPr>
        <p:spPr>
          <a:xfrm>
            <a:off x="4068580" y="2697652"/>
            <a:ext cx="762366" cy="2694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049EBE0-96D7-4D56-A127-0D4553C81E17}"/>
              </a:ext>
            </a:extLst>
          </p:cNvPr>
          <p:cNvSpPr txBox="1"/>
          <p:nvPr/>
        </p:nvSpPr>
        <p:spPr>
          <a:xfrm>
            <a:off x="5408985" y="2774077"/>
            <a:ext cx="1110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assigns</a:t>
            </a:r>
            <a:endParaRPr lang="de-DE" i="1" dirty="0"/>
          </a:p>
        </p:txBody>
      </p:sp>
      <p:sp>
        <p:nvSpPr>
          <p:cNvPr id="42" name="Google Shape;502;p39">
            <a:extLst>
              <a:ext uri="{FF2B5EF4-FFF2-40B4-BE49-F238E27FC236}">
                <a16:creationId xmlns:a16="http://schemas.microsoft.com/office/drawing/2014/main" id="{3C8FD5D2-A86A-48AF-85D0-10DAB9DDCB6A}"/>
              </a:ext>
            </a:extLst>
          </p:cNvPr>
          <p:cNvSpPr/>
          <p:nvPr/>
        </p:nvSpPr>
        <p:spPr>
          <a:xfrm>
            <a:off x="4977705" y="2122528"/>
            <a:ext cx="320379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3A74824-83A7-4B7B-AE3D-D3F12B19E0A2}"/>
              </a:ext>
            </a:extLst>
          </p:cNvPr>
          <p:cNvSpPr txBox="1"/>
          <p:nvPr/>
        </p:nvSpPr>
        <p:spPr>
          <a:xfrm>
            <a:off x="4568068" y="1402584"/>
            <a:ext cx="11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service desk</a:t>
            </a:r>
            <a:endParaRPr lang="de-DE" dirty="0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EE90B3E-DB5E-4F89-86FA-3E8D845E7F8C}"/>
              </a:ext>
            </a:extLst>
          </p:cNvPr>
          <p:cNvCxnSpPr>
            <a:cxnSpLocks/>
          </p:cNvCxnSpPr>
          <p:nvPr/>
        </p:nvCxnSpPr>
        <p:spPr>
          <a:xfrm flipV="1">
            <a:off x="5432476" y="2383422"/>
            <a:ext cx="72914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B6C13C5-8154-44E6-9297-746081492267}"/>
              </a:ext>
            </a:extLst>
          </p:cNvPr>
          <p:cNvSpPr txBox="1"/>
          <p:nvPr/>
        </p:nvSpPr>
        <p:spPr>
          <a:xfrm>
            <a:off x="5405807" y="2041589"/>
            <a:ext cx="834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resolve</a:t>
            </a:r>
            <a:endParaRPr lang="de-DE" i="1" dirty="0"/>
          </a:p>
        </p:txBody>
      </p:sp>
      <p:sp>
        <p:nvSpPr>
          <p:cNvPr id="48" name="Google Shape;592;p39">
            <a:extLst>
              <a:ext uri="{FF2B5EF4-FFF2-40B4-BE49-F238E27FC236}">
                <a16:creationId xmlns:a16="http://schemas.microsoft.com/office/drawing/2014/main" id="{E2B525DD-0FD5-4EC8-8512-78D61BDCA774}"/>
              </a:ext>
            </a:extLst>
          </p:cNvPr>
          <p:cNvSpPr/>
          <p:nvPr/>
        </p:nvSpPr>
        <p:spPr>
          <a:xfrm>
            <a:off x="6343123" y="2245157"/>
            <a:ext cx="299913" cy="292761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CC4A20A-8A64-449C-85B6-2998BB71A3A4}"/>
              </a:ext>
            </a:extLst>
          </p:cNvPr>
          <p:cNvCxnSpPr>
            <a:cxnSpLocks/>
          </p:cNvCxnSpPr>
          <p:nvPr/>
        </p:nvCxnSpPr>
        <p:spPr>
          <a:xfrm flipV="1">
            <a:off x="6813164" y="2382666"/>
            <a:ext cx="72914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oogle Shape;714;p39">
            <a:extLst>
              <a:ext uri="{FF2B5EF4-FFF2-40B4-BE49-F238E27FC236}">
                <a16:creationId xmlns:a16="http://schemas.microsoft.com/office/drawing/2014/main" id="{EA01B2DB-0A98-42BB-B428-037F6D9A9542}"/>
              </a:ext>
            </a:extLst>
          </p:cNvPr>
          <p:cNvGrpSpPr/>
          <p:nvPr/>
        </p:nvGrpSpPr>
        <p:grpSpPr>
          <a:xfrm>
            <a:off x="6308221" y="2173963"/>
            <a:ext cx="342883" cy="418128"/>
            <a:chOff x="1268550" y="929175"/>
            <a:chExt cx="407950" cy="497475"/>
          </a:xfrm>
        </p:grpSpPr>
        <p:sp>
          <p:nvSpPr>
            <p:cNvPr id="59" name="Google Shape;715;p39">
              <a:extLst>
                <a:ext uri="{FF2B5EF4-FFF2-40B4-BE49-F238E27FC236}">
                  <a16:creationId xmlns:a16="http://schemas.microsoft.com/office/drawing/2014/main" id="{D9E5C863-E68B-43C2-9156-D653DEF8D820}"/>
                </a:ext>
              </a:extLst>
            </p:cNvPr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" name="Google Shape;716;p39">
              <a:extLst>
                <a:ext uri="{FF2B5EF4-FFF2-40B4-BE49-F238E27FC236}">
                  <a16:creationId xmlns:a16="http://schemas.microsoft.com/office/drawing/2014/main" id="{942B44FA-A7BE-44C3-B833-4AEAFB3197FB}"/>
                </a:ext>
              </a:extLst>
            </p:cNvPr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" name="Google Shape;717;p39">
              <a:extLst>
                <a:ext uri="{FF2B5EF4-FFF2-40B4-BE49-F238E27FC236}">
                  <a16:creationId xmlns:a16="http://schemas.microsoft.com/office/drawing/2014/main" id="{FEB9B3CE-F510-40F1-9B65-4DE824A46D26}"/>
                </a:ext>
              </a:extLst>
            </p:cNvPr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2" name="Google Shape;493;p39">
            <a:extLst>
              <a:ext uri="{FF2B5EF4-FFF2-40B4-BE49-F238E27FC236}">
                <a16:creationId xmlns:a16="http://schemas.microsoft.com/office/drawing/2014/main" id="{53EB2974-5C85-4D8C-AB30-997F4DB0A47A}"/>
              </a:ext>
            </a:extLst>
          </p:cNvPr>
          <p:cNvGrpSpPr/>
          <p:nvPr/>
        </p:nvGrpSpPr>
        <p:grpSpPr>
          <a:xfrm>
            <a:off x="7604169" y="2013597"/>
            <a:ext cx="293248" cy="732236"/>
            <a:chOff x="3384375" y="2267500"/>
            <a:chExt cx="203375" cy="507825"/>
          </a:xfrm>
        </p:grpSpPr>
        <p:sp>
          <p:nvSpPr>
            <p:cNvPr id="63" name="Google Shape;494;p39">
              <a:extLst>
                <a:ext uri="{FF2B5EF4-FFF2-40B4-BE49-F238E27FC236}">
                  <a16:creationId xmlns:a16="http://schemas.microsoft.com/office/drawing/2014/main" id="{AA07CBD3-D317-414C-8C47-F584F8C86787}"/>
                </a:ext>
              </a:extLst>
            </p:cNvPr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" name="Google Shape;495;p39">
              <a:extLst>
                <a:ext uri="{FF2B5EF4-FFF2-40B4-BE49-F238E27FC236}">
                  <a16:creationId xmlns:a16="http://schemas.microsoft.com/office/drawing/2014/main" id="{A1882FF7-0C52-496F-A166-86C4AF040A5A}"/>
                </a:ext>
              </a:extLst>
            </p:cNvPr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6D745583-B046-4E40-9E72-7D77E00072A7}"/>
              </a:ext>
            </a:extLst>
          </p:cNvPr>
          <p:cNvSpPr txBox="1"/>
          <p:nvPr/>
        </p:nvSpPr>
        <p:spPr>
          <a:xfrm>
            <a:off x="6710357" y="2055396"/>
            <a:ext cx="933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feedback</a:t>
            </a:r>
            <a:endParaRPr lang="de-DE" i="1" dirty="0"/>
          </a:p>
        </p:txBody>
      </p:sp>
      <p:grpSp>
        <p:nvGrpSpPr>
          <p:cNvPr id="66" name="Google Shape;478;p39">
            <a:extLst>
              <a:ext uri="{FF2B5EF4-FFF2-40B4-BE49-F238E27FC236}">
                <a16:creationId xmlns:a16="http://schemas.microsoft.com/office/drawing/2014/main" id="{DBC7D039-7ED2-4CDC-BFCA-0268775E8E89}"/>
              </a:ext>
            </a:extLst>
          </p:cNvPr>
          <p:cNvGrpSpPr/>
          <p:nvPr/>
        </p:nvGrpSpPr>
        <p:grpSpPr>
          <a:xfrm>
            <a:off x="7953645" y="2186803"/>
            <a:ext cx="320379" cy="320379"/>
            <a:chOff x="1278900" y="2333250"/>
            <a:chExt cx="381175" cy="381175"/>
          </a:xfrm>
        </p:grpSpPr>
        <p:sp>
          <p:nvSpPr>
            <p:cNvPr id="67" name="Google Shape;479;p39">
              <a:extLst>
                <a:ext uri="{FF2B5EF4-FFF2-40B4-BE49-F238E27FC236}">
                  <a16:creationId xmlns:a16="http://schemas.microsoft.com/office/drawing/2014/main" id="{4FBD5056-4906-4D48-ABF5-24EDB0C0F7CA}"/>
                </a:ext>
              </a:extLst>
            </p:cNvPr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" name="Google Shape;480;p39">
              <a:extLst>
                <a:ext uri="{FF2B5EF4-FFF2-40B4-BE49-F238E27FC236}">
                  <a16:creationId xmlns:a16="http://schemas.microsoft.com/office/drawing/2014/main" id="{B3537F6E-9BA3-4C41-9EBB-1D5EBC0DFFF1}"/>
                </a:ext>
              </a:extLst>
            </p:cNvPr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9" name="Google Shape;481;p39">
              <a:extLst>
                <a:ext uri="{FF2B5EF4-FFF2-40B4-BE49-F238E27FC236}">
                  <a16:creationId xmlns:a16="http://schemas.microsoft.com/office/drawing/2014/main" id="{B4D2444C-6AF9-46A8-9436-74FB932C633C}"/>
                </a:ext>
              </a:extLst>
            </p:cNvPr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" name="Google Shape;482;p39">
              <a:extLst>
                <a:ext uri="{FF2B5EF4-FFF2-40B4-BE49-F238E27FC236}">
                  <a16:creationId xmlns:a16="http://schemas.microsoft.com/office/drawing/2014/main" id="{0EA4ED1E-E054-4CFF-BB49-39BFF1CDF84D}"/>
                </a:ext>
              </a:extLst>
            </p:cNvPr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71" name="Google Shape;734;p39">
            <a:extLst>
              <a:ext uri="{FF2B5EF4-FFF2-40B4-BE49-F238E27FC236}">
                <a16:creationId xmlns:a16="http://schemas.microsoft.com/office/drawing/2014/main" id="{6AF3C5AB-2103-42A4-86C9-3DA74AA6CFBF}"/>
              </a:ext>
            </a:extLst>
          </p:cNvPr>
          <p:cNvGrpSpPr/>
          <p:nvPr/>
        </p:nvGrpSpPr>
        <p:grpSpPr>
          <a:xfrm>
            <a:off x="4934715" y="2931404"/>
            <a:ext cx="363369" cy="221115"/>
            <a:chOff x="3269900" y="3064500"/>
            <a:chExt cx="432325" cy="263075"/>
          </a:xfrm>
        </p:grpSpPr>
        <p:sp>
          <p:nvSpPr>
            <p:cNvPr id="72" name="Google Shape;735;p39">
              <a:extLst>
                <a:ext uri="{FF2B5EF4-FFF2-40B4-BE49-F238E27FC236}">
                  <a16:creationId xmlns:a16="http://schemas.microsoft.com/office/drawing/2014/main" id="{DF6611E1-DC9C-40AF-92F0-814523B536C2}"/>
                </a:ext>
              </a:extLst>
            </p:cNvPr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3" name="Google Shape;736;p39">
              <a:extLst>
                <a:ext uri="{FF2B5EF4-FFF2-40B4-BE49-F238E27FC236}">
                  <a16:creationId xmlns:a16="http://schemas.microsoft.com/office/drawing/2014/main" id="{8DCC6DA2-4E18-4097-93C7-E08D8B471308}"/>
                </a:ext>
              </a:extLst>
            </p:cNvPr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" name="Google Shape;737;p39">
              <a:extLst>
                <a:ext uri="{FF2B5EF4-FFF2-40B4-BE49-F238E27FC236}">
                  <a16:creationId xmlns:a16="http://schemas.microsoft.com/office/drawing/2014/main" id="{0E2CC6DB-65EF-4445-A9EB-34B973BCF388}"/>
                </a:ext>
              </a:extLst>
            </p:cNvPr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28B9ABE-315E-4DD2-A5E4-C4E7B07A3D48}"/>
              </a:ext>
            </a:extLst>
          </p:cNvPr>
          <p:cNvSpPr txBox="1"/>
          <p:nvPr/>
        </p:nvSpPr>
        <p:spPr>
          <a:xfrm>
            <a:off x="4546573" y="320624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QM</a:t>
            </a:r>
            <a:endParaRPr lang="de-DE" dirty="0"/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DE0D1ECC-18EA-495D-8BC0-9B4B62FB013F}"/>
              </a:ext>
            </a:extLst>
          </p:cNvPr>
          <p:cNvCxnSpPr>
            <a:cxnSpLocks/>
          </p:cNvCxnSpPr>
          <p:nvPr/>
        </p:nvCxnSpPr>
        <p:spPr>
          <a:xfrm>
            <a:off x="5408985" y="3041952"/>
            <a:ext cx="702557" cy="219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E4721C8A-21FB-4CA2-96BD-9A5F77A923D7}"/>
              </a:ext>
            </a:extLst>
          </p:cNvPr>
          <p:cNvSpPr txBox="1"/>
          <p:nvPr/>
        </p:nvSpPr>
        <p:spPr>
          <a:xfrm>
            <a:off x="4304971" y="2524449"/>
            <a:ext cx="1110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assigns</a:t>
            </a:r>
            <a:endParaRPr lang="de-DE" i="1" dirty="0"/>
          </a:p>
        </p:txBody>
      </p:sp>
      <p:sp>
        <p:nvSpPr>
          <p:cNvPr id="79" name="Google Shape;502;p39">
            <a:extLst>
              <a:ext uri="{FF2B5EF4-FFF2-40B4-BE49-F238E27FC236}">
                <a16:creationId xmlns:a16="http://schemas.microsoft.com/office/drawing/2014/main" id="{67659350-28F1-4FED-8E8B-673ABC1C12CD}"/>
              </a:ext>
            </a:extLst>
          </p:cNvPr>
          <p:cNvSpPr/>
          <p:nvPr/>
        </p:nvSpPr>
        <p:spPr>
          <a:xfrm>
            <a:off x="6551061" y="2851628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0" name="Google Shape;502;p39">
            <a:extLst>
              <a:ext uri="{FF2B5EF4-FFF2-40B4-BE49-F238E27FC236}">
                <a16:creationId xmlns:a16="http://schemas.microsoft.com/office/drawing/2014/main" id="{12684F7B-5D27-4E9F-8C24-BBEEDFD5A962}"/>
              </a:ext>
            </a:extLst>
          </p:cNvPr>
          <p:cNvSpPr/>
          <p:nvPr/>
        </p:nvSpPr>
        <p:spPr>
          <a:xfrm>
            <a:off x="6743811" y="293916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1" name="Google Shape;502;p39">
            <a:extLst>
              <a:ext uri="{FF2B5EF4-FFF2-40B4-BE49-F238E27FC236}">
                <a16:creationId xmlns:a16="http://schemas.microsoft.com/office/drawing/2014/main" id="{E92AEB36-97AD-4AB0-97CB-CFC324888A23}"/>
              </a:ext>
            </a:extLst>
          </p:cNvPr>
          <p:cNvSpPr/>
          <p:nvPr/>
        </p:nvSpPr>
        <p:spPr>
          <a:xfrm>
            <a:off x="6558448" y="310550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B46C3E3-5D68-439B-8735-A3FC1D97E181}"/>
              </a:ext>
            </a:extLst>
          </p:cNvPr>
          <p:cNvSpPr txBox="1"/>
          <p:nvPr/>
        </p:nvSpPr>
        <p:spPr>
          <a:xfrm>
            <a:off x="7180967" y="148515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</a:t>
            </a:r>
            <a:endParaRPr lang="de-DE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C43CA9C-D1FC-417C-B8B8-B5CC325E6FD7}"/>
              </a:ext>
            </a:extLst>
          </p:cNvPr>
          <p:cNvSpPr txBox="1"/>
          <p:nvPr/>
        </p:nvSpPr>
        <p:spPr>
          <a:xfrm>
            <a:off x="5901137" y="148303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fulfillment</a:t>
            </a:r>
            <a:endParaRPr lang="de-DE" dirty="0"/>
          </a:p>
        </p:txBody>
      </p:sp>
      <p:sp>
        <p:nvSpPr>
          <p:cNvPr id="84" name="Google Shape;502;p39">
            <a:extLst>
              <a:ext uri="{FF2B5EF4-FFF2-40B4-BE49-F238E27FC236}">
                <a16:creationId xmlns:a16="http://schemas.microsoft.com/office/drawing/2014/main" id="{93142C5A-B4C0-486B-AD2B-29C77470FF06}"/>
              </a:ext>
            </a:extLst>
          </p:cNvPr>
          <p:cNvSpPr/>
          <p:nvPr/>
        </p:nvSpPr>
        <p:spPr>
          <a:xfrm>
            <a:off x="7310326" y="2812764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5" name="Google Shape;502;p39">
            <a:extLst>
              <a:ext uri="{FF2B5EF4-FFF2-40B4-BE49-F238E27FC236}">
                <a16:creationId xmlns:a16="http://schemas.microsoft.com/office/drawing/2014/main" id="{C6E5CB8A-22F5-4426-9732-4E727E7763B7}"/>
              </a:ext>
            </a:extLst>
          </p:cNvPr>
          <p:cNvSpPr/>
          <p:nvPr/>
        </p:nvSpPr>
        <p:spPr>
          <a:xfrm>
            <a:off x="7503076" y="2900303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6" name="Google Shape;502;p39">
            <a:extLst>
              <a:ext uri="{FF2B5EF4-FFF2-40B4-BE49-F238E27FC236}">
                <a16:creationId xmlns:a16="http://schemas.microsoft.com/office/drawing/2014/main" id="{18643910-8F66-491D-AC69-630FFAE5990D}"/>
              </a:ext>
            </a:extLst>
          </p:cNvPr>
          <p:cNvSpPr/>
          <p:nvPr/>
        </p:nvSpPr>
        <p:spPr>
          <a:xfrm>
            <a:off x="7317713" y="3066643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7" name="Google Shape;502;p39">
            <a:extLst>
              <a:ext uri="{FF2B5EF4-FFF2-40B4-BE49-F238E27FC236}">
                <a16:creationId xmlns:a16="http://schemas.microsoft.com/office/drawing/2014/main" id="{1C5307B1-7E8E-4A38-95B4-87851E96DF23}"/>
              </a:ext>
            </a:extLst>
          </p:cNvPr>
          <p:cNvSpPr/>
          <p:nvPr/>
        </p:nvSpPr>
        <p:spPr>
          <a:xfrm>
            <a:off x="6921175" y="3329043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8" name="Google Shape;502;p39">
            <a:extLst>
              <a:ext uri="{FF2B5EF4-FFF2-40B4-BE49-F238E27FC236}">
                <a16:creationId xmlns:a16="http://schemas.microsoft.com/office/drawing/2014/main" id="{EDA2BF1A-B60A-4E2E-8A06-E81F54E5A410}"/>
              </a:ext>
            </a:extLst>
          </p:cNvPr>
          <p:cNvSpPr/>
          <p:nvPr/>
        </p:nvSpPr>
        <p:spPr>
          <a:xfrm>
            <a:off x="7113925" y="3416582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9" name="Google Shape;502;p39">
            <a:extLst>
              <a:ext uri="{FF2B5EF4-FFF2-40B4-BE49-F238E27FC236}">
                <a16:creationId xmlns:a16="http://schemas.microsoft.com/office/drawing/2014/main" id="{E73E3023-1B9E-4B61-99CB-70DDE9264D4D}"/>
              </a:ext>
            </a:extLst>
          </p:cNvPr>
          <p:cNvSpPr/>
          <p:nvPr/>
        </p:nvSpPr>
        <p:spPr>
          <a:xfrm>
            <a:off x="6928562" y="3582922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0" name="Google Shape;502;p39">
            <a:extLst>
              <a:ext uri="{FF2B5EF4-FFF2-40B4-BE49-F238E27FC236}">
                <a16:creationId xmlns:a16="http://schemas.microsoft.com/office/drawing/2014/main" id="{985956F3-7DBA-4532-9FEE-69555552F504}"/>
              </a:ext>
            </a:extLst>
          </p:cNvPr>
          <p:cNvSpPr/>
          <p:nvPr/>
        </p:nvSpPr>
        <p:spPr>
          <a:xfrm>
            <a:off x="7675399" y="3229518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1" name="Google Shape;502;p39">
            <a:extLst>
              <a:ext uri="{FF2B5EF4-FFF2-40B4-BE49-F238E27FC236}">
                <a16:creationId xmlns:a16="http://schemas.microsoft.com/office/drawing/2014/main" id="{A67AB140-26E1-430B-AE01-0695763B46EB}"/>
              </a:ext>
            </a:extLst>
          </p:cNvPr>
          <p:cNvSpPr/>
          <p:nvPr/>
        </p:nvSpPr>
        <p:spPr>
          <a:xfrm>
            <a:off x="7868149" y="331705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2" name="Google Shape;502;p39">
            <a:extLst>
              <a:ext uri="{FF2B5EF4-FFF2-40B4-BE49-F238E27FC236}">
                <a16:creationId xmlns:a16="http://schemas.microsoft.com/office/drawing/2014/main" id="{EE71849B-EBD3-4A13-9456-B687580D5129}"/>
              </a:ext>
            </a:extLst>
          </p:cNvPr>
          <p:cNvSpPr/>
          <p:nvPr/>
        </p:nvSpPr>
        <p:spPr>
          <a:xfrm>
            <a:off x="7682786" y="348339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8F51E73E-B134-44B3-914B-764528DA0E1B}"/>
              </a:ext>
            </a:extLst>
          </p:cNvPr>
          <p:cNvSpPr txBox="1"/>
          <p:nvPr/>
        </p:nvSpPr>
        <p:spPr>
          <a:xfrm>
            <a:off x="5734466" y="3035068"/>
            <a:ext cx="113965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?</a:t>
            </a:r>
            <a:endParaRPr lang="de-DE" sz="2200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B7D1363A-BD9A-4027-909F-43E9619729AD}"/>
              </a:ext>
            </a:extLst>
          </p:cNvPr>
          <p:cNvSpPr txBox="1"/>
          <p:nvPr/>
        </p:nvSpPr>
        <p:spPr>
          <a:xfrm>
            <a:off x="6816974" y="3906790"/>
            <a:ext cx="1090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&gt;600 groups</a:t>
            </a:r>
            <a:endParaRPr lang="de-DE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C4469AE5-5B5C-483B-8F22-C5E08B3FAC3C}"/>
              </a:ext>
            </a:extLst>
          </p:cNvPr>
          <p:cNvSpPr txBox="1"/>
          <p:nvPr/>
        </p:nvSpPr>
        <p:spPr>
          <a:xfrm>
            <a:off x="457201" y="3398175"/>
            <a:ext cx="55738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problem</a:t>
            </a:r>
          </a:p>
          <a:p>
            <a:r>
              <a:rPr lang="en-US" dirty="0"/>
              <a:t>assigning a ticket to the correct group requires either…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lot of 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research</a:t>
            </a:r>
          </a:p>
          <a:p>
            <a:r>
              <a:rPr lang="en-US" dirty="0"/>
              <a:t>and often leads 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agents struggling and delays</a:t>
            </a:r>
          </a:p>
        </p:txBody>
      </p:sp>
    </p:spTree>
    <p:extLst>
      <p:ext uri="{BB962C8B-B14F-4D97-AF65-F5344CB8AC3E}">
        <p14:creationId xmlns:p14="http://schemas.microsoft.com/office/powerpoint/2010/main" val="2655322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situation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5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4" name="Google Shape;516;p39">
            <a:extLst>
              <a:ext uri="{FF2B5EF4-FFF2-40B4-BE49-F238E27FC236}">
                <a16:creationId xmlns:a16="http://schemas.microsoft.com/office/drawing/2014/main" id="{13AF4C94-28D9-45B8-A659-64D0FCBDB906}"/>
              </a:ext>
            </a:extLst>
          </p:cNvPr>
          <p:cNvSpPr/>
          <p:nvPr/>
        </p:nvSpPr>
        <p:spPr>
          <a:xfrm>
            <a:off x="922049" y="2500480"/>
            <a:ext cx="248747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" name="Google Shape;493;p39">
            <a:extLst>
              <a:ext uri="{FF2B5EF4-FFF2-40B4-BE49-F238E27FC236}">
                <a16:creationId xmlns:a16="http://schemas.microsoft.com/office/drawing/2014/main" id="{80FE3E89-4F9E-4ACB-90F0-35E8AE73AC27}"/>
              </a:ext>
            </a:extLst>
          </p:cNvPr>
          <p:cNvGrpSpPr/>
          <p:nvPr/>
        </p:nvGrpSpPr>
        <p:grpSpPr>
          <a:xfrm>
            <a:off x="587821" y="2331592"/>
            <a:ext cx="293248" cy="732236"/>
            <a:chOff x="3384375" y="2267500"/>
            <a:chExt cx="203375" cy="507825"/>
          </a:xfrm>
        </p:grpSpPr>
        <p:sp>
          <p:nvSpPr>
            <p:cNvPr id="6" name="Google Shape;494;p39">
              <a:extLst>
                <a:ext uri="{FF2B5EF4-FFF2-40B4-BE49-F238E27FC236}">
                  <a16:creationId xmlns:a16="http://schemas.microsoft.com/office/drawing/2014/main" id="{499D134A-6DC9-4BD9-B020-C817079BFA08}"/>
                </a:ext>
              </a:extLst>
            </p:cNvPr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" name="Google Shape;495;p39">
              <a:extLst>
                <a:ext uri="{FF2B5EF4-FFF2-40B4-BE49-F238E27FC236}">
                  <a16:creationId xmlns:a16="http://schemas.microsoft.com/office/drawing/2014/main" id="{12BFA37D-A0C0-44A1-A3BB-D2FFA47026FD}"/>
                </a:ext>
              </a:extLst>
            </p:cNvPr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739C39-B4C1-4F71-929F-B347B355EB4C}"/>
              </a:ext>
            </a:extLst>
          </p:cNvPr>
          <p:cNvSpPr txBox="1"/>
          <p:nvPr/>
        </p:nvSpPr>
        <p:spPr>
          <a:xfrm>
            <a:off x="515430" y="1474040"/>
            <a:ext cx="545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</a:t>
            </a:r>
            <a:endParaRPr lang="de-DE" dirty="0"/>
          </a:p>
        </p:txBody>
      </p:sp>
      <p:sp>
        <p:nvSpPr>
          <p:cNvPr id="9" name="Google Shape;502;p39">
            <a:extLst>
              <a:ext uri="{FF2B5EF4-FFF2-40B4-BE49-F238E27FC236}">
                <a16:creationId xmlns:a16="http://schemas.microsoft.com/office/drawing/2014/main" id="{BB9B94E4-299D-4CD8-9FB5-16CEBB8085EF}"/>
              </a:ext>
            </a:extLst>
          </p:cNvPr>
          <p:cNvSpPr/>
          <p:nvPr/>
        </p:nvSpPr>
        <p:spPr>
          <a:xfrm>
            <a:off x="2126575" y="2500480"/>
            <a:ext cx="320379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8DFEE0-45C4-4244-A6B6-7EA5BCB46289}"/>
              </a:ext>
            </a:extLst>
          </p:cNvPr>
          <p:cNvSpPr txBox="1"/>
          <p:nvPr/>
        </p:nvSpPr>
        <p:spPr>
          <a:xfrm>
            <a:off x="1780420" y="1366318"/>
            <a:ext cx="11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service desk</a:t>
            </a:r>
            <a:endParaRPr lang="de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5092C2-CB56-42C9-AB87-6844C6B92180}"/>
              </a:ext>
            </a:extLst>
          </p:cNvPr>
          <p:cNvSpPr txBox="1"/>
          <p:nvPr/>
        </p:nvSpPr>
        <p:spPr>
          <a:xfrm>
            <a:off x="1342096" y="2398515"/>
            <a:ext cx="545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calls</a:t>
            </a:r>
            <a:endParaRPr lang="de-DE" i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94B273B-B256-4A7E-BBFD-0A0490FF4715}"/>
              </a:ext>
            </a:extLst>
          </p:cNvPr>
          <p:cNvCxnSpPr>
            <a:cxnSpLocks/>
          </p:cNvCxnSpPr>
          <p:nvPr/>
        </p:nvCxnSpPr>
        <p:spPr>
          <a:xfrm flipV="1">
            <a:off x="1281590" y="2715943"/>
            <a:ext cx="729148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731BE84-DA0C-4CDF-AB46-A32F283554CF}"/>
              </a:ext>
            </a:extLst>
          </p:cNvPr>
          <p:cNvCxnSpPr>
            <a:cxnSpLocks/>
          </p:cNvCxnSpPr>
          <p:nvPr/>
        </p:nvCxnSpPr>
        <p:spPr>
          <a:xfrm flipV="1">
            <a:off x="2618978" y="2706292"/>
            <a:ext cx="729148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B36E8CF-C726-4916-B01E-4CDE494053BC}"/>
              </a:ext>
            </a:extLst>
          </p:cNvPr>
          <p:cNvSpPr txBox="1"/>
          <p:nvPr/>
        </p:nvSpPr>
        <p:spPr>
          <a:xfrm>
            <a:off x="2592291" y="2386016"/>
            <a:ext cx="834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creates</a:t>
            </a:r>
            <a:endParaRPr lang="de-DE" i="1" dirty="0"/>
          </a:p>
        </p:txBody>
      </p:sp>
      <p:grpSp>
        <p:nvGrpSpPr>
          <p:cNvPr id="22" name="Google Shape;395;p39">
            <a:extLst>
              <a:ext uri="{FF2B5EF4-FFF2-40B4-BE49-F238E27FC236}">
                <a16:creationId xmlns:a16="http://schemas.microsoft.com/office/drawing/2014/main" id="{2EE995FC-C0AE-4245-A72F-BC2F1A7B8649}"/>
              </a:ext>
            </a:extLst>
          </p:cNvPr>
          <p:cNvGrpSpPr/>
          <p:nvPr/>
        </p:nvGrpSpPr>
        <p:grpSpPr>
          <a:xfrm>
            <a:off x="3572186" y="2460304"/>
            <a:ext cx="342883" cy="418128"/>
            <a:chOff x="596350" y="929175"/>
            <a:chExt cx="407950" cy="497475"/>
          </a:xfrm>
        </p:grpSpPr>
        <p:sp>
          <p:nvSpPr>
            <p:cNvPr id="23" name="Google Shape;396;p39">
              <a:extLst>
                <a:ext uri="{FF2B5EF4-FFF2-40B4-BE49-F238E27FC236}">
                  <a16:creationId xmlns:a16="http://schemas.microsoft.com/office/drawing/2014/main" id="{91FC6D4F-1E9A-4AAB-88BA-5A0CDECF2BF1}"/>
                </a:ext>
              </a:extLst>
            </p:cNvPr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" name="Google Shape;397;p39">
              <a:extLst>
                <a:ext uri="{FF2B5EF4-FFF2-40B4-BE49-F238E27FC236}">
                  <a16:creationId xmlns:a16="http://schemas.microsoft.com/office/drawing/2014/main" id="{B59B0935-D91B-45E4-A227-3F5FE9C0BF2F}"/>
                </a:ext>
              </a:extLst>
            </p:cNvPr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5" name="Google Shape;398;p39">
              <a:extLst>
                <a:ext uri="{FF2B5EF4-FFF2-40B4-BE49-F238E27FC236}">
                  <a16:creationId xmlns:a16="http://schemas.microsoft.com/office/drawing/2014/main" id="{41053BB3-AF0B-4589-946F-2F517776B890}"/>
                </a:ext>
              </a:extLst>
            </p:cNvPr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" name="Google Shape;399;p39">
              <a:extLst>
                <a:ext uri="{FF2B5EF4-FFF2-40B4-BE49-F238E27FC236}">
                  <a16:creationId xmlns:a16="http://schemas.microsoft.com/office/drawing/2014/main" id="{CBA8F2D1-16EA-4F80-AB07-DBACF40213DA}"/>
                </a:ext>
              </a:extLst>
            </p:cNvPr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" name="Google Shape;400;p39">
              <a:extLst>
                <a:ext uri="{FF2B5EF4-FFF2-40B4-BE49-F238E27FC236}">
                  <a16:creationId xmlns:a16="http://schemas.microsoft.com/office/drawing/2014/main" id="{B55C1B85-0408-4C7A-BACB-FD4B454B8C19}"/>
                </a:ext>
              </a:extLst>
            </p:cNvPr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8" name="Google Shape;401;p39">
              <a:extLst>
                <a:ext uri="{FF2B5EF4-FFF2-40B4-BE49-F238E27FC236}">
                  <a16:creationId xmlns:a16="http://schemas.microsoft.com/office/drawing/2014/main" id="{1F8C3D33-C76C-4C39-8A5D-DBD588E2EE4D}"/>
                </a:ext>
              </a:extLst>
            </p:cNvPr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" name="Google Shape;402;p39">
              <a:extLst>
                <a:ext uri="{FF2B5EF4-FFF2-40B4-BE49-F238E27FC236}">
                  <a16:creationId xmlns:a16="http://schemas.microsoft.com/office/drawing/2014/main" id="{45E7AE66-8A38-4967-83C5-53F358630CAC}"/>
                </a:ext>
              </a:extLst>
            </p:cNvPr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ECAC080-D47D-47CF-A06F-CC027087EE2D}"/>
              </a:ext>
            </a:extLst>
          </p:cNvPr>
          <p:cNvSpPr txBox="1"/>
          <p:nvPr/>
        </p:nvSpPr>
        <p:spPr>
          <a:xfrm>
            <a:off x="3279078" y="1474039"/>
            <a:ext cx="1019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interaction</a:t>
            </a:r>
            <a:endParaRPr lang="de-DE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0320753-71E6-4592-9012-F4C708A4828A}"/>
              </a:ext>
            </a:extLst>
          </p:cNvPr>
          <p:cNvCxnSpPr>
            <a:cxnSpLocks/>
          </p:cNvCxnSpPr>
          <p:nvPr/>
        </p:nvCxnSpPr>
        <p:spPr>
          <a:xfrm flipV="1">
            <a:off x="4068580" y="2386016"/>
            <a:ext cx="779764" cy="3116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FB27073-6873-4F7C-9CCD-92E916B14EFF}"/>
              </a:ext>
            </a:extLst>
          </p:cNvPr>
          <p:cNvCxnSpPr>
            <a:cxnSpLocks/>
          </p:cNvCxnSpPr>
          <p:nvPr/>
        </p:nvCxnSpPr>
        <p:spPr>
          <a:xfrm>
            <a:off x="4068580" y="2697652"/>
            <a:ext cx="762366" cy="2694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049EBE0-96D7-4D56-A127-0D4553C81E17}"/>
              </a:ext>
            </a:extLst>
          </p:cNvPr>
          <p:cNvSpPr txBox="1"/>
          <p:nvPr/>
        </p:nvSpPr>
        <p:spPr>
          <a:xfrm>
            <a:off x="5408985" y="2774077"/>
            <a:ext cx="1110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assigns</a:t>
            </a:r>
            <a:endParaRPr lang="de-DE" i="1" dirty="0"/>
          </a:p>
        </p:txBody>
      </p:sp>
      <p:sp>
        <p:nvSpPr>
          <p:cNvPr id="42" name="Google Shape;502;p39">
            <a:extLst>
              <a:ext uri="{FF2B5EF4-FFF2-40B4-BE49-F238E27FC236}">
                <a16:creationId xmlns:a16="http://schemas.microsoft.com/office/drawing/2014/main" id="{3C8FD5D2-A86A-48AF-85D0-10DAB9DDCB6A}"/>
              </a:ext>
            </a:extLst>
          </p:cNvPr>
          <p:cNvSpPr/>
          <p:nvPr/>
        </p:nvSpPr>
        <p:spPr>
          <a:xfrm>
            <a:off x="4977705" y="2122528"/>
            <a:ext cx="320379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3A74824-83A7-4B7B-AE3D-D3F12B19E0A2}"/>
              </a:ext>
            </a:extLst>
          </p:cNvPr>
          <p:cNvSpPr txBox="1"/>
          <p:nvPr/>
        </p:nvSpPr>
        <p:spPr>
          <a:xfrm>
            <a:off x="4568068" y="1402584"/>
            <a:ext cx="11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service desk</a:t>
            </a:r>
            <a:endParaRPr lang="de-DE" dirty="0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EE90B3E-DB5E-4F89-86FA-3E8D845E7F8C}"/>
              </a:ext>
            </a:extLst>
          </p:cNvPr>
          <p:cNvCxnSpPr>
            <a:cxnSpLocks/>
          </p:cNvCxnSpPr>
          <p:nvPr/>
        </p:nvCxnSpPr>
        <p:spPr>
          <a:xfrm flipV="1">
            <a:off x="5432476" y="2383423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B6C13C5-8154-44E6-9297-746081492267}"/>
              </a:ext>
            </a:extLst>
          </p:cNvPr>
          <p:cNvSpPr txBox="1"/>
          <p:nvPr/>
        </p:nvSpPr>
        <p:spPr>
          <a:xfrm>
            <a:off x="5405807" y="2041589"/>
            <a:ext cx="834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resolve</a:t>
            </a:r>
            <a:endParaRPr lang="de-DE" i="1" dirty="0"/>
          </a:p>
        </p:txBody>
      </p:sp>
      <p:sp>
        <p:nvSpPr>
          <p:cNvPr id="48" name="Google Shape;592;p39">
            <a:extLst>
              <a:ext uri="{FF2B5EF4-FFF2-40B4-BE49-F238E27FC236}">
                <a16:creationId xmlns:a16="http://schemas.microsoft.com/office/drawing/2014/main" id="{E2B525DD-0FD5-4EC8-8512-78D61BDCA774}"/>
              </a:ext>
            </a:extLst>
          </p:cNvPr>
          <p:cNvSpPr/>
          <p:nvPr/>
        </p:nvSpPr>
        <p:spPr>
          <a:xfrm>
            <a:off x="6343123" y="2245157"/>
            <a:ext cx="299913" cy="292761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CC4A20A-8A64-449C-85B6-2998BB71A3A4}"/>
              </a:ext>
            </a:extLst>
          </p:cNvPr>
          <p:cNvCxnSpPr>
            <a:cxnSpLocks/>
          </p:cNvCxnSpPr>
          <p:nvPr/>
        </p:nvCxnSpPr>
        <p:spPr>
          <a:xfrm flipV="1">
            <a:off x="6813164" y="2382667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oogle Shape;714;p39">
            <a:extLst>
              <a:ext uri="{FF2B5EF4-FFF2-40B4-BE49-F238E27FC236}">
                <a16:creationId xmlns:a16="http://schemas.microsoft.com/office/drawing/2014/main" id="{EA01B2DB-0A98-42BB-B428-037F6D9A9542}"/>
              </a:ext>
            </a:extLst>
          </p:cNvPr>
          <p:cNvGrpSpPr/>
          <p:nvPr/>
        </p:nvGrpSpPr>
        <p:grpSpPr>
          <a:xfrm>
            <a:off x="6308221" y="2173963"/>
            <a:ext cx="342883" cy="418128"/>
            <a:chOff x="1268550" y="929175"/>
            <a:chExt cx="407950" cy="497475"/>
          </a:xfrm>
        </p:grpSpPr>
        <p:sp>
          <p:nvSpPr>
            <p:cNvPr id="59" name="Google Shape;715;p39">
              <a:extLst>
                <a:ext uri="{FF2B5EF4-FFF2-40B4-BE49-F238E27FC236}">
                  <a16:creationId xmlns:a16="http://schemas.microsoft.com/office/drawing/2014/main" id="{D9E5C863-E68B-43C2-9156-D653DEF8D820}"/>
                </a:ext>
              </a:extLst>
            </p:cNvPr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" name="Google Shape;716;p39">
              <a:extLst>
                <a:ext uri="{FF2B5EF4-FFF2-40B4-BE49-F238E27FC236}">
                  <a16:creationId xmlns:a16="http://schemas.microsoft.com/office/drawing/2014/main" id="{942B44FA-A7BE-44C3-B833-4AEAFB3197FB}"/>
                </a:ext>
              </a:extLst>
            </p:cNvPr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" name="Google Shape;717;p39">
              <a:extLst>
                <a:ext uri="{FF2B5EF4-FFF2-40B4-BE49-F238E27FC236}">
                  <a16:creationId xmlns:a16="http://schemas.microsoft.com/office/drawing/2014/main" id="{FEB9B3CE-F510-40F1-9B65-4DE824A46D26}"/>
                </a:ext>
              </a:extLst>
            </p:cNvPr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2" name="Google Shape;493;p39">
            <a:extLst>
              <a:ext uri="{FF2B5EF4-FFF2-40B4-BE49-F238E27FC236}">
                <a16:creationId xmlns:a16="http://schemas.microsoft.com/office/drawing/2014/main" id="{53EB2974-5C85-4D8C-AB30-997F4DB0A47A}"/>
              </a:ext>
            </a:extLst>
          </p:cNvPr>
          <p:cNvGrpSpPr/>
          <p:nvPr/>
        </p:nvGrpSpPr>
        <p:grpSpPr>
          <a:xfrm>
            <a:off x="7604169" y="2013597"/>
            <a:ext cx="293248" cy="732236"/>
            <a:chOff x="3384375" y="2267500"/>
            <a:chExt cx="203375" cy="507825"/>
          </a:xfrm>
        </p:grpSpPr>
        <p:sp>
          <p:nvSpPr>
            <p:cNvPr id="63" name="Google Shape;494;p39">
              <a:extLst>
                <a:ext uri="{FF2B5EF4-FFF2-40B4-BE49-F238E27FC236}">
                  <a16:creationId xmlns:a16="http://schemas.microsoft.com/office/drawing/2014/main" id="{AA07CBD3-D317-414C-8C47-F584F8C86787}"/>
                </a:ext>
              </a:extLst>
            </p:cNvPr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" name="Google Shape;495;p39">
              <a:extLst>
                <a:ext uri="{FF2B5EF4-FFF2-40B4-BE49-F238E27FC236}">
                  <a16:creationId xmlns:a16="http://schemas.microsoft.com/office/drawing/2014/main" id="{A1882FF7-0C52-496F-A166-86C4AF040A5A}"/>
                </a:ext>
              </a:extLst>
            </p:cNvPr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6D745583-B046-4E40-9E72-7D77E00072A7}"/>
              </a:ext>
            </a:extLst>
          </p:cNvPr>
          <p:cNvSpPr txBox="1"/>
          <p:nvPr/>
        </p:nvSpPr>
        <p:spPr>
          <a:xfrm>
            <a:off x="6710357" y="2055396"/>
            <a:ext cx="933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feedback</a:t>
            </a:r>
            <a:endParaRPr lang="de-DE" i="1" dirty="0"/>
          </a:p>
        </p:txBody>
      </p:sp>
      <p:grpSp>
        <p:nvGrpSpPr>
          <p:cNvPr id="66" name="Google Shape;478;p39">
            <a:extLst>
              <a:ext uri="{FF2B5EF4-FFF2-40B4-BE49-F238E27FC236}">
                <a16:creationId xmlns:a16="http://schemas.microsoft.com/office/drawing/2014/main" id="{DBC7D039-7ED2-4CDC-BFCA-0268775E8E89}"/>
              </a:ext>
            </a:extLst>
          </p:cNvPr>
          <p:cNvGrpSpPr/>
          <p:nvPr/>
        </p:nvGrpSpPr>
        <p:grpSpPr>
          <a:xfrm>
            <a:off x="7953645" y="2186803"/>
            <a:ext cx="320379" cy="320379"/>
            <a:chOff x="1278900" y="2333250"/>
            <a:chExt cx="381175" cy="381175"/>
          </a:xfrm>
        </p:grpSpPr>
        <p:sp>
          <p:nvSpPr>
            <p:cNvPr id="67" name="Google Shape;479;p39">
              <a:extLst>
                <a:ext uri="{FF2B5EF4-FFF2-40B4-BE49-F238E27FC236}">
                  <a16:creationId xmlns:a16="http://schemas.microsoft.com/office/drawing/2014/main" id="{4FBD5056-4906-4D48-ABF5-24EDB0C0F7CA}"/>
                </a:ext>
              </a:extLst>
            </p:cNvPr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" name="Google Shape;480;p39">
              <a:extLst>
                <a:ext uri="{FF2B5EF4-FFF2-40B4-BE49-F238E27FC236}">
                  <a16:creationId xmlns:a16="http://schemas.microsoft.com/office/drawing/2014/main" id="{B3537F6E-9BA3-4C41-9EBB-1D5EBC0DFFF1}"/>
                </a:ext>
              </a:extLst>
            </p:cNvPr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9" name="Google Shape;481;p39">
              <a:extLst>
                <a:ext uri="{FF2B5EF4-FFF2-40B4-BE49-F238E27FC236}">
                  <a16:creationId xmlns:a16="http://schemas.microsoft.com/office/drawing/2014/main" id="{B4D2444C-6AF9-46A8-9436-74FB932C633C}"/>
                </a:ext>
              </a:extLst>
            </p:cNvPr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" name="Google Shape;482;p39">
              <a:extLst>
                <a:ext uri="{FF2B5EF4-FFF2-40B4-BE49-F238E27FC236}">
                  <a16:creationId xmlns:a16="http://schemas.microsoft.com/office/drawing/2014/main" id="{0EA4ED1E-E054-4CFF-BB49-39BFF1CDF84D}"/>
                </a:ext>
              </a:extLst>
            </p:cNvPr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71" name="Google Shape;734;p39">
            <a:extLst>
              <a:ext uri="{FF2B5EF4-FFF2-40B4-BE49-F238E27FC236}">
                <a16:creationId xmlns:a16="http://schemas.microsoft.com/office/drawing/2014/main" id="{6AF3C5AB-2103-42A4-86C9-3DA74AA6CFBF}"/>
              </a:ext>
            </a:extLst>
          </p:cNvPr>
          <p:cNvGrpSpPr/>
          <p:nvPr/>
        </p:nvGrpSpPr>
        <p:grpSpPr>
          <a:xfrm>
            <a:off x="4934715" y="2931404"/>
            <a:ext cx="363369" cy="221115"/>
            <a:chOff x="3269900" y="3064500"/>
            <a:chExt cx="432325" cy="263075"/>
          </a:xfrm>
        </p:grpSpPr>
        <p:sp>
          <p:nvSpPr>
            <p:cNvPr id="72" name="Google Shape;735;p39">
              <a:extLst>
                <a:ext uri="{FF2B5EF4-FFF2-40B4-BE49-F238E27FC236}">
                  <a16:creationId xmlns:a16="http://schemas.microsoft.com/office/drawing/2014/main" id="{DF6611E1-DC9C-40AF-92F0-814523B536C2}"/>
                </a:ext>
              </a:extLst>
            </p:cNvPr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3" name="Google Shape;736;p39">
              <a:extLst>
                <a:ext uri="{FF2B5EF4-FFF2-40B4-BE49-F238E27FC236}">
                  <a16:creationId xmlns:a16="http://schemas.microsoft.com/office/drawing/2014/main" id="{8DCC6DA2-4E18-4097-93C7-E08D8B471308}"/>
                </a:ext>
              </a:extLst>
            </p:cNvPr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" name="Google Shape;737;p39">
              <a:extLst>
                <a:ext uri="{FF2B5EF4-FFF2-40B4-BE49-F238E27FC236}">
                  <a16:creationId xmlns:a16="http://schemas.microsoft.com/office/drawing/2014/main" id="{0E2CC6DB-65EF-4445-A9EB-34B973BCF388}"/>
                </a:ext>
              </a:extLst>
            </p:cNvPr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28B9ABE-315E-4DD2-A5E4-C4E7B07A3D48}"/>
              </a:ext>
            </a:extLst>
          </p:cNvPr>
          <p:cNvSpPr txBox="1"/>
          <p:nvPr/>
        </p:nvSpPr>
        <p:spPr>
          <a:xfrm>
            <a:off x="4546573" y="320624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QM</a:t>
            </a:r>
            <a:endParaRPr lang="de-DE" dirty="0"/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DE0D1ECC-18EA-495D-8BC0-9B4B62FB013F}"/>
              </a:ext>
            </a:extLst>
          </p:cNvPr>
          <p:cNvCxnSpPr>
            <a:cxnSpLocks/>
          </p:cNvCxnSpPr>
          <p:nvPr/>
        </p:nvCxnSpPr>
        <p:spPr>
          <a:xfrm>
            <a:off x="5408985" y="3041952"/>
            <a:ext cx="702557" cy="21910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E4721C8A-21FB-4CA2-96BD-9A5F77A923D7}"/>
              </a:ext>
            </a:extLst>
          </p:cNvPr>
          <p:cNvSpPr txBox="1"/>
          <p:nvPr/>
        </p:nvSpPr>
        <p:spPr>
          <a:xfrm>
            <a:off x="4304971" y="2524449"/>
            <a:ext cx="1110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assigns</a:t>
            </a:r>
            <a:endParaRPr lang="de-DE" i="1" dirty="0"/>
          </a:p>
        </p:txBody>
      </p:sp>
      <p:sp>
        <p:nvSpPr>
          <p:cNvPr id="79" name="Google Shape;502;p39">
            <a:extLst>
              <a:ext uri="{FF2B5EF4-FFF2-40B4-BE49-F238E27FC236}">
                <a16:creationId xmlns:a16="http://schemas.microsoft.com/office/drawing/2014/main" id="{67659350-28F1-4FED-8E8B-673ABC1C12CD}"/>
              </a:ext>
            </a:extLst>
          </p:cNvPr>
          <p:cNvSpPr/>
          <p:nvPr/>
        </p:nvSpPr>
        <p:spPr>
          <a:xfrm>
            <a:off x="6551061" y="2851628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0" name="Google Shape;502;p39">
            <a:extLst>
              <a:ext uri="{FF2B5EF4-FFF2-40B4-BE49-F238E27FC236}">
                <a16:creationId xmlns:a16="http://schemas.microsoft.com/office/drawing/2014/main" id="{12684F7B-5D27-4E9F-8C24-BBEEDFD5A962}"/>
              </a:ext>
            </a:extLst>
          </p:cNvPr>
          <p:cNvSpPr/>
          <p:nvPr/>
        </p:nvSpPr>
        <p:spPr>
          <a:xfrm>
            <a:off x="6743811" y="293916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1" name="Google Shape;502;p39">
            <a:extLst>
              <a:ext uri="{FF2B5EF4-FFF2-40B4-BE49-F238E27FC236}">
                <a16:creationId xmlns:a16="http://schemas.microsoft.com/office/drawing/2014/main" id="{E92AEB36-97AD-4AB0-97CB-CFC324888A23}"/>
              </a:ext>
            </a:extLst>
          </p:cNvPr>
          <p:cNvSpPr/>
          <p:nvPr/>
        </p:nvSpPr>
        <p:spPr>
          <a:xfrm>
            <a:off x="6558448" y="310550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B46C3E3-5D68-439B-8735-A3FC1D97E181}"/>
              </a:ext>
            </a:extLst>
          </p:cNvPr>
          <p:cNvSpPr txBox="1"/>
          <p:nvPr/>
        </p:nvSpPr>
        <p:spPr>
          <a:xfrm>
            <a:off x="7180967" y="148515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</a:t>
            </a:r>
            <a:endParaRPr lang="de-DE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C43CA9C-D1FC-417C-B8B8-B5CC325E6FD7}"/>
              </a:ext>
            </a:extLst>
          </p:cNvPr>
          <p:cNvSpPr txBox="1"/>
          <p:nvPr/>
        </p:nvSpPr>
        <p:spPr>
          <a:xfrm>
            <a:off x="5901137" y="148303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fulfillment</a:t>
            </a:r>
            <a:endParaRPr lang="de-DE" dirty="0"/>
          </a:p>
        </p:txBody>
      </p:sp>
      <p:sp>
        <p:nvSpPr>
          <p:cNvPr id="84" name="Google Shape;502;p39">
            <a:extLst>
              <a:ext uri="{FF2B5EF4-FFF2-40B4-BE49-F238E27FC236}">
                <a16:creationId xmlns:a16="http://schemas.microsoft.com/office/drawing/2014/main" id="{93142C5A-B4C0-486B-AD2B-29C77470FF06}"/>
              </a:ext>
            </a:extLst>
          </p:cNvPr>
          <p:cNvSpPr/>
          <p:nvPr/>
        </p:nvSpPr>
        <p:spPr>
          <a:xfrm>
            <a:off x="7310326" y="2812764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5" name="Google Shape;502;p39">
            <a:extLst>
              <a:ext uri="{FF2B5EF4-FFF2-40B4-BE49-F238E27FC236}">
                <a16:creationId xmlns:a16="http://schemas.microsoft.com/office/drawing/2014/main" id="{C6E5CB8A-22F5-4426-9732-4E727E7763B7}"/>
              </a:ext>
            </a:extLst>
          </p:cNvPr>
          <p:cNvSpPr/>
          <p:nvPr/>
        </p:nvSpPr>
        <p:spPr>
          <a:xfrm>
            <a:off x="7503076" y="2900303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6" name="Google Shape;502;p39">
            <a:extLst>
              <a:ext uri="{FF2B5EF4-FFF2-40B4-BE49-F238E27FC236}">
                <a16:creationId xmlns:a16="http://schemas.microsoft.com/office/drawing/2014/main" id="{18643910-8F66-491D-AC69-630FFAE5990D}"/>
              </a:ext>
            </a:extLst>
          </p:cNvPr>
          <p:cNvSpPr/>
          <p:nvPr/>
        </p:nvSpPr>
        <p:spPr>
          <a:xfrm>
            <a:off x="7317713" y="3066643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7" name="Google Shape;502;p39">
            <a:extLst>
              <a:ext uri="{FF2B5EF4-FFF2-40B4-BE49-F238E27FC236}">
                <a16:creationId xmlns:a16="http://schemas.microsoft.com/office/drawing/2014/main" id="{1C5307B1-7E8E-4A38-95B4-87851E96DF23}"/>
              </a:ext>
            </a:extLst>
          </p:cNvPr>
          <p:cNvSpPr/>
          <p:nvPr/>
        </p:nvSpPr>
        <p:spPr>
          <a:xfrm>
            <a:off x="6921175" y="3329043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8" name="Google Shape;502;p39">
            <a:extLst>
              <a:ext uri="{FF2B5EF4-FFF2-40B4-BE49-F238E27FC236}">
                <a16:creationId xmlns:a16="http://schemas.microsoft.com/office/drawing/2014/main" id="{EDA2BF1A-B60A-4E2E-8A06-E81F54E5A410}"/>
              </a:ext>
            </a:extLst>
          </p:cNvPr>
          <p:cNvSpPr/>
          <p:nvPr/>
        </p:nvSpPr>
        <p:spPr>
          <a:xfrm>
            <a:off x="7113925" y="3416582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9" name="Google Shape;502;p39">
            <a:extLst>
              <a:ext uri="{FF2B5EF4-FFF2-40B4-BE49-F238E27FC236}">
                <a16:creationId xmlns:a16="http://schemas.microsoft.com/office/drawing/2014/main" id="{E73E3023-1B9E-4B61-99CB-70DDE9264D4D}"/>
              </a:ext>
            </a:extLst>
          </p:cNvPr>
          <p:cNvSpPr/>
          <p:nvPr/>
        </p:nvSpPr>
        <p:spPr>
          <a:xfrm>
            <a:off x="6928562" y="3582922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0" name="Google Shape;502;p39">
            <a:extLst>
              <a:ext uri="{FF2B5EF4-FFF2-40B4-BE49-F238E27FC236}">
                <a16:creationId xmlns:a16="http://schemas.microsoft.com/office/drawing/2014/main" id="{985956F3-7DBA-4532-9FEE-69555552F504}"/>
              </a:ext>
            </a:extLst>
          </p:cNvPr>
          <p:cNvSpPr/>
          <p:nvPr/>
        </p:nvSpPr>
        <p:spPr>
          <a:xfrm>
            <a:off x="7675399" y="3229518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1" name="Google Shape;502;p39">
            <a:extLst>
              <a:ext uri="{FF2B5EF4-FFF2-40B4-BE49-F238E27FC236}">
                <a16:creationId xmlns:a16="http://schemas.microsoft.com/office/drawing/2014/main" id="{A67AB140-26E1-430B-AE01-0695763B46EB}"/>
              </a:ext>
            </a:extLst>
          </p:cNvPr>
          <p:cNvSpPr/>
          <p:nvPr/>
        </p:nvSpPr>
        <p:spPr>
          <a:xfrm>
            <a:off x="7868149" y="331705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2" name="Google Shape;502;p39">
            <a:extLst>
              <a:ext uri="{FF2B5EF4-FFF2-40B4-BE49-F238E27FC236}">
                <a16:creationId xmlns:a16="http://schemas.microsoft.com/office/drawing/2014/main" id="{EE71849B-EBD3-4A13-9456-B687580D5129}"/>
              </a:ext>
            </a:extLst>
          </p:cNvPr>
          <p:cNvSpPr/>
          <p:nvPr/>
        </p:nvSpPr>
        <p:spPr>
          <a:xfrm>
            <a:off x="7682786" y="348339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8F51E73E-B134-44B3-914B-764528DA0E1B}"/>
              </a:ext>
            </a:extLst>
          </p:cNvPr>
          <p:cNvSpPr txBox="1"/>
          <p:nvPr/>
        </p:nvSpPr>
        <p:spPr>
          <a:xfrm>
            <a:off x="5734466" y="3035068"/>
            <a:ext cx="113965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?</a:t>
            </a:r>
            <a:endParaRPr lang="de-DE" sz="2200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B7D1363A-BD9A-4027-909F-43E9619729AD}"/>
              </a:ext>
            </a:extLst>
          </p:cNvPr>
          <p:cNvSpPr txBox="1"/>
          <p:nvPr/>
        </p:nvSpPr>
        <p:spPr>
          <a:xfrm>
            <a:off x="6816974" y="3906790"/>
            <a:ext cx="1090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&gt;600 groups</a:t>
            </a:r>
            <a:endParaRPr lang="de-DE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C4469AE5-5B5C-483B-8F22-C5E08B3FAC3C}"/>
              </a:ext>
            </a:extLst>
          </p:cNvPr>
          <p:cNvSpPr txBox="1"/>
          <p:nvPr/>
        </p:nvSpPr>
        <p:spPr>
          <a:xfrm>
            <a:off x="457201" y="3398175"/>
            <a:ext cx="55738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problem</a:t>
            </a:r>
          </a:p>
          <a:p>
            <a:r>
              <a:rPr lang="en-US" dirty="0"/>
              <a:t>assigning a ticket to the correct group requires either…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lot of 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research</a:t>
            </a:r>
          </a:p>
          <a:p>
            <a:r>
              <a:rPr lang="en-US" dirty="0"/>
              <a:t>and often leads 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agents struggling and delays</a:t>
            </a:r>
          </a:p>
        </p:txBody>
      </p:sp>
    </p:spTree>
    <p:extLst>
      <p:ext uri="{BB962C8B-B14F-4D97-AF65-F5344CB8AC3E}">
        <p14:creationId xmlns:p14="http://schemas.microsoft.com/office/powerpoint/2010/main" val="3484709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idea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6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4" name="Google Shape;516;p39">
            <a:extLst>
              <a:ext uri="{FF2B5EF4-FFF2-40B4-BE49-F238E27FC236}">
                <a16:creationId xmlns:a16="http://schemas.microsoft.com/office/drawing/2014/main" id="{13AF4C94-28D9-45B8-A659-64D0FCBDB906}"/>
              </a:ext>
            </a:extLst>
          </p:cNvPr>
          <p:cNvSpPr/>
          <p:nvPr/>
        </p:nvSpPr>
        <p:spPr>
          <a:xfrm>
            <a:off x="922049" y="2500480"/>
            <a:ext cx="248747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" name="Google Shape;493;p39">
            <a:extLst>
              <a:ext uri="{FF2B5EF4-FFF2-40B4-BE49-F238E27FC236}">
                <a16:creationId xmlns:a16="http://schemas.microsoft.com/office/drawing/2014/main" id="{80FE3E89-4F9E-4ACB-90F0-35E8AE73AC27}"/>
              </a:ext>
            </a:extLst>
          </p:cNvPr>
          <p:cNvGrpSpPr/>
          <p:nvPr/>
        </p:nvGrpSpPr>
        <p:grpSpPr>
          <a:xfrm>
            <a:off x="587821" y="2331592"/>
            <a:ext cx="293248" cy="732236"/>
            <a:chOff x="3384375" y="2267500"/>
            <a:chExt cx="203375" cy="507825"/>
          </a:xfrm>
        </p:grpSpPr>
        <p:sp>
          <p:nvSpPr>
            <p:cNvPr id="6" name="Google Shape;494;p39">
              <a:extLst>
                <a:ext uri="{FF2B5EF4-FFF2-40B4-BE49-F238E27FC236}">
                  <a16:creationId xmlns:a16="http://schemas.microsoft.com/office/drawing/2014/main" id="{499D134A-6DC9-4BD9-B020-C817079BFA08}"/>
                </a:ext>
              </a:extLst>
            </p:cNvPr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" name="Google Shape;495;p39">
              <a:extLst>
                <a:ext uri="{FF2B5EF4-FFF2-40B4-BE49-F238E27FC236}">
                  <a16:creationId xmlns:a16="http://schemas.microsoft.com/office/drawing/2014/main" id="{12BFA37D-A0C0-44A1-A3BB-D2FFA47026FD}"/>
                </a:ext>
              </a:extLst>
            </p:cNvPr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739C39-B4C1-4F71-929F-B347B355EB4C}"/>
              </a:ext>
            </a:extLst>
          </p:cNvPr>
          <p:cNvSpPr txBox="1"/>
          <p:nvPr/>
        </p:nvSpPr>
        <p:spPr>
          <a:xfrm>
            <a:off x="515430" y="1474040"/>
            <a:ext cx="545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</a:t>
            </a:r>
            <a:endParaRPr lang="de-DE" dirty="0"/>
          </a:p>
        </p:txBody>
      </p:sp>
      <p:sp>
        <p:nvSpPr>
          <p:cNvPr id="9" name="Google Shape;502;p39">
            <a:extLst>
              <a:ext uri="{FF2B5EF4-FFF2-40B4-BE49-F238E27FC236}">
                <a16:creationId xmlns:a16="http://schemas.microsoft.com/office/drawing/2014/main" id="{BB9B94E4-299D-4CD8-9FB5-16CEBB8085EF}"/>
              </a:ext>
            </a:extLst>
          </p:cNvPr>
          <p:cNvSpPr/>
          <p:nvPr/>
        </p:nvSpPr>
        <p:spPr>
          <a:xfrm>
            <a:off x="2126575" y="2500480"/>
            <a:ext cx="320379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8DFEE0-45C4-4244-A6B6-7EA5BCB46289}"/>
              </a:ext>
            </a:extLst>
          </p:cNvPr>
          <p:cNvSpPr txBox="1"/>
          <p:nvPr/>
        </p:nvSpPr>
        <p:spPr>
          <a:xfrm>
            <a:off x="1780420" y="1366318"/>
            <a:ext cx="11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service desk</a:t>
            </a:r>
            <a:endParaRPr lang="de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5092C2-CB56-42C9-AB87-6844C6B92180}"/>
              </a:ext>
            </a:extLst>
          </p:cNvPr>
          <p:cNvSpPr txBox="1"/>
          <p:nvPr/>
        </p:nvSpPr>
        <p:spPr>
          <a:xfrm>
            <a:off x="1342096" y="2398515"/>
            <a:ext cx="545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calls</a:t>
            </a:r>
            <a:endParaRPr lang="de-DE" i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94B273B-B256-4A7E-BBFD-0A0490FF4715}"/>
              </a:ext>
            </a:extLst>
          </p:cNvPr>
          <p:cNvCxnSpPr>
            <a:cxnSpLocks/>
          </p:cNvCxnSpPr>
          <p:nvPr/>
        </p:nvCxnSpPr>
        <p:spPr>
          <a:xfrm flipV="1">
            <a:off x="1281590" y="2715943"/>
            <a:ext cx="729148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731BE84-DA0C-4CDF-AB46-A32F283554CF}"/>
              </a:ext>
            </a:extLst>
          </p:cNvPr>
          <p:cNvCxnSpPr>
            <a:cxnSpLocks/>
          </p:cNvCxnSpPr>
          <p:nvPr/>
        </p:nvCxnSpPr>
        <p:spPr>
          <a:xfrm flipV="1">
            <a:off x="2618978" y="2706292"/>
            <a:ext cx="729148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B36E8CF-C726-4916-B01E-4CDE494053BC}"/>
              </a:ext>
            </a:extLst>
          </p:cNvPr>
          <p:cNvSpPr txBox="1"/>
          <p:nvPr/>
        </p:nvSpPr>
        <p:spPr>
          <a:xfrm>
            <a:off x="2592291" y="2386016"/>
            <a:ext cx="834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creates</a:t>
            </a:r>
            <a:endParaRPr lang="de-DE" i="1" dirty="0"/>
          </a:p>
        </p:txBody>
      </p:sp>
      <p:grpSp>
        <p:nvGrpSpPr>
          <p:cNvPr id="22" name="Google Shape;395;p39">
            <a:extLst>
              <a:ext uri="{FF2B5EF4-FFF2-40B4-BE49-F238E27FC236}">
                <a16:creationId xmlns:a16="http://schemas.microsoft.com/office/drawing/2014/main" id="{2EE995FC-C0AE-4245-A72F-BC2F1A7B8649}"/>
              </a:ext>
            </a:extLst>
          </p:cNvPr>
          <p:cNvGrpSpPr/>
          <p:nvPr/>
        </p:nvGrpSpPr>
        <p:grpSpPr>
          <a:xfrm>
            <a:off x="3572186" y="2460304"/>
            <a:ext cx="342883" cy="418128"/>
            <a:chOff x="596350" y="929175"/>
            <a:chExt cx="407950" cy="497475"/>
          </a:xfrm>
        </p:grpSpPr>
        <p:sp>
          <p:nvSpPr>
            <p:cNvPr id="23" name="Google Shape;396;p39">
              <a:extLst>
                <a:ext uri="{FF2B5EF4-FFF2-40B4-BE49-F238E27FC236}">
                  <a16:creationId xmlns:a16="http://schemas.microsoft.com/office/drawing/2014/main" id="{91FC6D4F-1E9A-4AAB-88BA-5A0CDECF2BF1}"/>
                </a:ext>
              </a:extLst>
            </p:cNvPr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" name="Google Shape;397;p39">
              <a:extLst>
                <a:ext uri="{FF2B5EF4-FFF2-40B4-BE49-F238E27FC236}">
                  <a16:creationId xmlns:a16="http://schemas.microsoft.com/office/drawing/2014/main" id="{B59B0935-D91B-45E4-A227-3F5FE9C0BF2F}"/>
                </a:ext>
              </a:extLst>
            </p:cNvPr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5" name="Google Shape;398;p39">
              <a:extLst>
                <a:ext uri="{FF2B5EF4-FFF2-40B4-BE49-F238E27FC236}">
                  <a16:creationId xmlns:a16="http://schemas.microsoft.com/office/drawing/2014/main" id="{41053BB3-AF0B-4589-946F-2F517776B890}"/>
                </a:ext>
              </a:extLst>
            </p:cNvPr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" name="Google Shape;399;p39">
              <a:extLst>
                <a:ext uri="{FF2B5EF4-FFF2-40B4-BE49-F238E27FC236}">
                  <a16:creationId xmlns:a16="http://schemas.microsoft.com/office/drawing/2014/main" id="{CBA8F2D1-16EA-4F80-AB07-DBACF40213DA}"/>
                </a:ext>
              </a:extLst>
            </p:cNvPr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" name="Google Shape;400;p39">
              <a:extLst>
                <a:ext uri="{FF2B5EF4-FFF2-40B4-BE49-F238E27FC236}">
                  <a16:creationId xmlns:a16="http://schemas.microsoft.com/office/drawing/2014/main" id="{B55C1B85-0408-4C7A-BACB-FD4B454B8C19}"/>
                </a:ext>
              </a:extLst>
            </p:cNvPr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8" name="Google Shape;401;p39">
              <a:extLst>
                <a:ext uri="{FF2B5EF4-FFF2-40B4-BE49-F238E27FC236}">
                  <a16:creationId xmlns:a16="http://schemas.microsoft.com/office/drawing/2014/main" id="{1F8C3D33-C76C-4C39-8A5D-DBD588E2EE4D}"/>
                </a:ext>
              </a:extLst>
            </p:cNvPr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" name="Google Shape;402;p39">
              <a:extLst>
                <a:ext uri="{FF2B5EF4-FFF2-40B4-BE49-F238E27FC236}">
                  <a16:creationId xmlns:a16="http://schemas.microsoft.com/office/drawing/2014/main" id="{45E7AE66-8A38-4967-83C5-53F358630CAC}"/>
                </a:ext>
              </a:extLst>
            </p:cNvPr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ECAC080-D47D-47CF-A06F-CC027087EE2D}"/>
              </a:ext>
            </a:extLst>
          </p:cNvPr>
          <p:cNvSpPr txBox="1"/>
          <p:nvPr/>
        </p:nvSpPr>
        <p:spPr>
          <a:xfrm>
            <a:off x="3279078" y="1474039"/>
            <a:ext cx="1019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interaction</a:t>
            </a:r>
            <a:endParaRPr lang="de-DE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0320753-71E6-4592-9012-F4C708A4828A}"/>
              </a:ext>
            </a:extLst>
          </p:cNvPr>
          <p:cNvCxnSpPr>
            <a:cxnSpLocks/>
          </p:cNvCxnSpPr>
          <p:nvPr/>
        </p:nvCxnSpPr>
        <p:spPr>
          <a:xfrm flipV="1">
            <a:off x="4068580" y="2386016"/>
            <a:ext cx="779764" cy="3116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FB27073-6873-4F7C-9CCD-92E916B14EFF}"/>
              </a:ext>
            </a:extLst>
          </p:cNvPr>
          <p:cNvCxnSpPr>
            <a:cxnSpLocks/>
          </p:cNvCxnSpPr>
          <p:nvPr/>
        </p:nvCxnSpPr>
        <p:spPr>
          <a:xfrm>
            <a:off x="4068580" y="2697652"/>
            <a:ext cx="762366" cy="2694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049EBE0-96D7-4D56-A127-0D4553C81E17}"/>
              </a:ext>
            </a:extLst>
          </p:cNvPr>
          <p:cNvSpPr txBox="1"/>
          <p:nvPr/>
        </p:nvSpPr>
        <p:spPr>
          <a:xfrm>
            <a:off x="5408985" y="2774077"/>
            <a:ext cx="1110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predicts</a:t>
            </a:r>
            <a:endParaRPr lang="de-DE" i="1" dirty="0"/>
          </a:p>
        </p:txBody>
      </p:sp>
      <p:sp>
        <p:nvSpPr>
          <p:cNvPr id="42" name="Google Shape;502;p39">
            <a:extLst>
              <a:ext uri="{FF2B5EF4-FFF2-40B4-BE49-F238E27FC236}">
                <a16:creationId xmlns:a16="http://schemas.microsoft.com/office/drawing/2014/main" id="{3C8FD5D2-A86A-48AF-85D0-10DAB9DDCB6A}"/>
              </a:ext>
            </a:extLst>
          </p:cNvPr>
          <p:cNvSpPr/>
          <p:nvPr/>
        </p:nvSpPr>
        <p:spPr>
          <a:xfrm>
            <a:off x="4977705" y="2122528"/>
            <a:ext cx="320379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3A74824-83A7-4B7B-AE3D-D3F12B19E0A2}"/>
              </a:ext>
            </a:extLst>
          </p:cNvPr>
          <p:cNvSpPr txBox="1"/>
          <p:nvPr/>
        </p:nvSpPr>
        <p:spPr>
          <a:xfrm>
            <a:off x="4568068" y="1402584"/>
            <a:ext cx="11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service desk</a:t>
            </a:r>
            <a:endParaRPr lang="de-DE" dirty="0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EE90B3E-DB5E-4F89-86FA-3E8D845E7F8C}"/>
              </a:ext>
            </a:extLst>
          </p:cNvPr>
          <p:cNvCxnSpPr>
            <a:cxnSpLocks/>
          </p:cNvCxnSpPr>
          <p:nvPr/>
        </p:nvCxnSpPr>
        <p:spPr>
          <a:xfrm flipV="1">
            <a:off x="5432476" y="2383423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B6C13C5-8154-44E6-9297-746081492267}"/>
              </a:ext>
            </a:extLst>
          </p:cNvPr>
          <p:cNvSpPr txBox="1"/>
          <p:nvPr/>
        </p:nvSpPr>
        <p:spPr>
          <a:xfrm>
            <a:off x="5405807" y="2041589"/>
            <a:ext cx="834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resolve</a:t>
            </a:r>
            <a:endParaRPr lang="de-DE" i="1" dirty="0"/>
          </a:p>
        </p:txBody>
      </p:sp>
      <p:sp>
        <p:nvSpPr>
          <p:cNvPr id="48" name="Google Shape;592;p39">
            <a:extLst>
              <a:ext uri="{FF2B5EF4-FFF2-40B4-BE49-F238E27FC236}">
                <a16:creationId xmlns:a16="http://schemas.microsoft.com/office/drawing/2014/main" id="{E2B525DD-0FD5-4EC8-8512-78D61BDCA774}"/>
              </a:ext>
            </a:extLst>
          </p:cNvPr>
          <p:cNvSpPr/>
          <p:nvPr/>
        </p:nvSpPr>
        <p:spPr>
          <a:xfrm>
            <a:off x="6343123" y="2245157"/>
            <a:ext cx="299913" cy="292761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CC4A20A-8A64-449C-85B6-2998BB71A3A4}"/>
              </a:ext>
            </a:extLst>
          </p:cNvPr>
          <p:cNvCxnSpPr>
            <a:cxnSpLocks/>
          </p:cNvCxnSpPr>
          <p:nvPr/>
        </p:nvCxnSpPr>
        <p:spPr>
          <a:xfrm flipV="1">
            <a:off x="6813164" y="2382667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oogle Shape;714;p39">
            <a:extLst>
              <a:ext uri="{FF2B5EF4-FFF2-40B4-BE49-F238E27FC236}">
                <a16:creationId xmlns:a16="http://schemas.microsoft.com/office/drawing/2014/main" id="{EA01B2DB-0A98-42BB-B428-037F6D9A9542}"/>
              </a:ext>
            </a:extLst>
          </p:cNvPr>
          <p:cNvGrpSpPr/>
          <p:nvPr/>
        </p:nvGrpSpPr>
        <p:grpSpPr>
          <a:xfrm>
            <a:off x="6308221" y="2173963"/>
            <a:ext cx="342883" cy="418128"/>
            <a:chOff x="1268550" y="929175"/>
            <a:chExt cx="407950" cy="497475"/>
          </a:xfrm>
        </p:grpSpPr>
        <p:sp>
          <p:nvSpPr>
            <p:cNvPr id="59" name="Google Shape;715;p39">
              <a:extLst>
                <a:ext uri="{FF2B5EF4-FFF2-40B4-BE49-F238E27FC236}">
                  <a16:creationId xmlns:a16="http://schemas.microsoft.com/office/drawing/2014/main" id="{D9E5C863-E68B-43C2-9156-D653DEF8D820}"/>
                </a:ext>
              </a:extLst>
            </p:cNvPr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" name="Google Shape;716;p39">
              <a:extLst>
                <a:ext uri="{FF2B5EF4-FFF2-40B4-BE49-F238E27FC236}">
                  <a16:creationId xmlns:a16="http://schemas.microsoft.com/office/drawing/2014/main" id="{942B44FA-A7BE-44C3-B833-4AEAFB3197FB}"/>
                </a:ext>
              </a:extLst>
            </p:cNvPr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" name="Google Shape;717;p39">
              <a:extLst>
                <a:ext uri="{FF2B5EF4-FFF2-40B4-BE49-F238E27FC236}">
                  <a16:creationId xmlns:a16="http://schemas.microsoft.com/office/drawing/2014/main" id="{FEB9B3CE-F510-40F1-9B65-4DE824A46D26}"/>
                </a:ext>
              </a:extLst>
            </p:cNvPr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2" name="Google Shape;493;p39">
            <a:extLst>
              <a:ext uri="{FF2B5EF4-FFF2-40B4-BE49-F238E27FC236}">
                <a16:creationId xmlns:a16="http://schemas.microsoft.com/office/drawing/2014/main" id="{53EB2974-5C85-4D8C-AB30-997F4DB0A47A}"/>
              </a:ext>
            </a:extLst>
          </p:cNvPr>
          <p:cNvGrpSpPr/>
          <p:nvPr/>
        </p:nvGrpSpPr>
        <p:grpSpPr>
          <a:xfrm>
            <a:off x="7604169" y="2013597"/>
            <a:ext cx="293248" cy="732236"/>
            <a:chOff x="3384375" y="2267500"/>
            <a:chExt cx="203375" cy="507825"/>
          </a:xfrm>
        </p:grpSpPr>
        <p:sp>
          <p:nvSpPr>
            <p:cNvPr id="63" name="Google Shape;494;p39">
              <a:extLst>
                <a:ext uri="{FF2B5EF4-FFF2-40B4-BE49-F238E27FC236}">
                  <a16:creationId xmlns:a16="http://schemas.microsoft.com/office/drawing/2014/main" id="{AA07CBD3-D317-414C-8C47-F584F8C86787}"/>
                </a:ext>
              </a:extLst>
            </p:cNvPr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" name="Google Shape;495;p39">
              <a:extLst>
                <a:ext uri="{FF2B5EF4-FFF2-40B4-BE49-F238E27FC236}">
                  <a16:creationId xmlns:a16="http://schemas.microsoft.com/office/drawing/2014/main" id="{A1882FF7-0C52-496F-A166-86C4AF040A5A}"/>
                </a:ext>
              </a:extLst>
            </p:cNvPr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6D745583-B046-4E40-9E72-7D77E00072A7}"/>
              </a:ext>
            </a:extLst>
          </p:cNvPr>
          <p:cNvSpPr txBox="1"/>
          <p:nvPr/>
        </p:nvSpPr>
        <p:spPr>
          <a:xfrm>
            <a:off x="6710357" y="2055396"/>
            <a:ext cx="933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feedback</a:t>
            </a:r>
            <a:endParaRPr lang="de-DE" i="1" dirty="0"/>
          </a:p>
        </p:txBody>
      </p:sp>
      <p:grpSp>
        <p:nvGrpSpPr>
          <p:cNvPr id="66" name="Google Shape;478;p39">
            <a:extLst>
              <a:ext uri="{FF2B5EF4-FFF2-40B4-BE49-F238E27FC236}">
                <a16:creationId xmlns:a16="http://schemas.microsoft.com/office/drawing/2014/main" id="{DBC7D039-7ED2-4CDC-BFCA-0268775E8E89}"/>
              </a:ext>
            </a:extLst>
          </p:cNvPr>
          <p:cNvGrpSpPr/>
          <p:nvPr/>
        </p:nvGrpSpPr>
        <p:grpSpPr>
          <a:xfrm>
            <a:off x="7953645" y="2186803"/>
            <a:ext cx="320379" cy="320379"/>
            <a:chOff x="1278900" y="2333250"/>
            <a:chExt cx="381175" cy="381175"/>
          </a:xfrm>
        </p:grpSpPr>
        <p:sp>
          <p:nvSpPr>
            <p:cNvPr id="67" name="Google Shape;479;p39">
              <a:extLst>
                <a:ext uri="{FF2B5EF4-FFF2-40B4-BE49-F238E27FC236}">
                  <a16:creationId xmlns:a16="http://schemas.microsoft.com/office/drawing/2014/main" id="{4FBD5056-4906-4D48-ABF5-24EDB0C0F7CA}"/>
                </a:ext>
              </a:extLst>
            </p:cNvPr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" name="Google Shape;480;p39">
              <a:extLst>
                <a:ext uri="{FF2B5EF4-FFF2-40B4-BE49-F238E27FC236}">
                  <a16:creationId xmlns:a16="http://schemas.microsoft.com/office/drawing/2014/main" id="{B3537F6E-9BA3-4C41-9EBB-1D5EBC0DFFF1}"/>
                </a:ext>
              </a:extLst>
            </p:cNvPr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9" name="Google Shape;481;p39">
              <a:extLst>
                <a:ext uri="{FF2B5EF4-FFF2-40B4-BE49-F238E27FC236}">
                  <a16:creationId xmlns:a16="http://schemas.microsoft.com/office/drawing/2014/main" id="{B4D2444C-6AF9-46A8-9436-74FB932C633C}"/>
                </a:ext>
              </a:extLst>
            </p:cNvPr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" name="Google Shape;482;p39">
              <a:extLst>
                <a:ext uri="{FF2B5EF4-FFF2-40B4-BE49-F238E27FC236}">
                  <a16:creationId xmlns:a16="http://schemas.microsoft.com/office/drawing/2014/main" id="{0EA4ED1E-E054-4CFF-BB49-39BFF1CDF84D}"/>
                </a:ext>
              </a:extLst>
            </p:cNvPr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DE0D1ECC-18EA-495D-8BC0-9B4B62FB013F}"/>
              </a:ext>
            </a:extLst>
          </p:cNvPr>
          <p:cNvCxnSpPr>
            <a:cxnSpLocks/>
          </p:cNvCxnSpPr>
          <p:nvPr/>
        </p:nvCxnSpPr>
        <p:spPr>
          <a:xfrm>
            <a:off x="5451239" y="3052509"/>
            <a:ext cx="702557" cy="21910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E4721C8A-21FB-4CA2-96BD-9A5F77A923D7}"/>
              </a:ext>
            </a:extLst>
          </p:cNvPr>
          <p:cNvSpPr txBox="1"/>
          <p:nvPr/>
        </p:nvSpPr>
        <p:spPr>
          <a:xfrm>
            <a:off x="4304971" y="2524449"/>
            <a:ext cx="1110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assigns</a:t>
            </a:r>
            <a:endParaRPr lang="de-DE" i="1" dirty="0"/>
          </a:p>
        </p:txBody>
      </p:sp>
      <p:sp>
        <p:nvSpPr>
          <p:cNvPr id="79" name="Google Shape;502;p39">
            <a:extLst>
              <a:ext uri="{FF2B5EF4-FFF2-40B4-BE49-F238E27FC236}">
                <a16:creationId xmlns:a16="http://schemas.microsoft.com/office/drawing/2014/main" id="{67659350-28F1-4FED-8E8B-673ABC1C12CD}"/>
              </a:ext>
            </a:extLst>
          </p:cNvPr>
          <p:cNvSpPr/>
          <p:nvPr/>
        </p:nvSpPr>
        <p:spPr>
          <a:xfrm>
            <a:off x="6355118" y="2916944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0" name="Google Shape;502;p39">
            <a:extLst>
              <a:ext uri="{FF2B5EF4-FFF2-40B4-BE49-F238E27FC236}">
                <a16:creationId xmlns:a16="http://schemas.microsoft.com/office/drawing/2014/main" id="{12684F7B-5D27-4E9F-8C24-BBEEDFD5A962}"/>
              </a:ext>
            </a:extLst>
          </p:cNvPr>
          <p:cNvSpPr/>
          <p:nvPr/>
        </p:nvSpPr>
        <p:spPr>
          <a:xfrm>
            <a:off x="6547868" y="3004483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1" name="Google Shape;502;p39">
            <a:extLst>
              <a:ext uri="{FF2B5EF4-FFF2-40B4-BE49-F238E27FC236}">
                <a16:creationId xmlns:a16="http://schemas.microsoft.com/office/drawing/2014/main" id="{E92AEB36-97AD-4AB0-97CB-CFC324888A23}"/>
              </a:ext>
            </a:extLst>
          </p:cNvPr>
          <p:cNvSpPr/>
          <p:nvPr/>
        </p:nvSpPr>
        <p:spPr>
          <a:xfrm>
            <a:off x="6362505" y="3170823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B46C3E3-5D68-439B-8735-A3FC1D97E181}"/>
              </a:ext>
            </a:extLst>
          </p:cNvPr>
          <p:cNvSpPr txBox="1"/>
          <p:nvPr/>
        </p:nvSpPr>
        <p:spPr>
          <a:xfrm>
            <a:off x="7180967" y="148515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</a:t>
            </a:r>
            <a:endParaRPr lang="de-DE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C43CA9C-D1FC-417C-B8B8-B5CC325E6FD7}"/>
              </a:ext>
            </a:extLst>
          </p:cNvPr>
          <p:cNvSpPr txBox="1"/>
          <p:nvPr/>
        </p:nvSpPr>
        <p:spPr>
          <a:xfrm>
            <a:off x="5901137" y="148303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fulfillment</a:t>
            </a:r>
            <a:endParaRPr lang="de-DE" dirty="0"/>
          </a:p>
        </p:txBody>
      </p:sp>
      <p:sp>
        <p:nvSpPr>
          <p:cNvPr id="84" name="Google Shape;502;p39">
            <a:extLst>
              <a:ext uri="{FF2B5EF4-FFF2-40B4-BE49-F238E27FC236}">
                <a16:creationId xmlns:a16="http://schemas.microsoft.com/office/drawing/2014/main" id="{93142C5A-B4C0-486B-AD2B-29C77470FF06}"/>
              </a:ext>
            </a:extLst>
          </p:cNvPr>
          <p:cNvSpPr/>
          <p:nvPr/>
        </p:nvSpPr>
        <p:spPr>
          <a:xfrm>
            <a:off x="7114383" y="2878080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5" name="Google Shape;502;p39">
            <a:extLst>
              <a:ext uri="{FF2B5EF4-FFF2-40B4-BE49-F238E27FC236}">
                <a16:creationId xmlns:a16="http://schemas.microsoft.com/office/drawing/2014/main" id="{C6E5CB8A-22F5-4426-9732-4E727E7763B7}"/>
              </a:ext>
            </a:extLst>
          </p:cNvPr>
          <p:cNvSpPr/>
          <p:nvPr/>
        </p:nvSpPr>
        <p:spPr>
          <a:xfrm>
            <a:off x="7307133" y="2965619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6" name="Google Shape;502;p39">
            <a:extLst>
              <a:ext uri="{FF2B5EF4-FFF2-40B4-BE49-F238E27FC236}">
                <a16:creationId xmlns:a16="http://schemas.microsoft.com/office/drawing/2014/main" id="{18643910-8F66-491D-AC69-630FFAE5990D}"/>
              </a:ext>
            </a:extLst>
          </p:cNvPr>
          <p:cNvSpPr/>
          <p:nvPr/>
        </p:nvSpPr>
        <p:spPr>
          <a:xfrm>
            <a:off x="7121770" y="3131959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7" name="Google Shape;502;p39">
            <a:extLst>
              <a:ext uri="{FF2B5EF4-FFF2-40B4-BE49-F238E27FC236}">
                <a16:creationId xmlns:a16="http://schemas.microsoft.com/office/drawing/2014/main" id="{1C5307B1-7E8E-4A38-95B4-87851E96DF23}"/>
              </a:ext>
            </a:extLst>
          </p:cNvPr>
          <p:cNvSpPr/>
          <p:nvPr/>
        </p:nvSpPr>
        <p:spPr>
          <a:xfrm>
            <a:off x="6725232" y="3394359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8" name="Google Shape;502;p39">
            <a:extLst>
              <a:ext uri="{FF2B5EF4-FFF2-40B4-BE49-F238E27FC236}">
                <a16:creationId xmlns:a16="http://schemas.microsoft.com/office/drawing/2014/main" id="{EDA2BF1A-B60A-4E2E-8A06-E81F54E5A410}"/>
              </a:ext>
            </a:extLst>
          </p:cNvPr>
          <p:cNvSpPr/>
          <p:nvPr/>
        </p:nvSpPr>
        <p:spPr>
          <a:xfrm>
            <a:off x="6917982" y="3481898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9" name="Google Shape;502;p39">
            <a:extLst>
              <a:ext uri="{FF2B5EF4-FFF2-40B4-BE49-F238E27FC236}">
                <a16:creationId xmlns:a16="http://schemas.microsoft.com/office/drawing/2014/main" id="{E73E3023-1B9E-4B61-99CB-70DDE9264D4D}"/>
              </a:ext>
            </a:extLst>
          </p:cNvPr>
          <p:cNvSpPr/>
          <p:nvPr/>
        </p:nvSpPr>
        <p:spPr>
          <a:xfrm>
            <a:off x="6732619" y="3648238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0" name="Google Shape;502;p39">
            <a:extLst>
              <a:ext uri="{FF2B5EF4-FFF2-40B4-BE49-F238E27FC236}">
                <a16:creationId xmlns:a16="http://schemas.microsoft.com/office/drawing/2014/main" id="{985956F3-7DBA-4532-9FEE-69555552F504}"/>
              </a:ext>
            </a:extLst>
          </p:cNvPr>
          <p:cNvSpPr/>
          <p:nvPr/>
        </p:nvSpPr>
        <p:spPr>
          <a:xfrm>
            <a:off x="7479456" y="3294834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1" name="Google Shape;502;p39">
            <a:extLst>
              <a:ext uri="{FF2B5EF4-FFF2-40B4-BE49-F238E27FC236}">
                <a16:creationId xmlns:a16="http://schemas.microsoft.com/office/drawing/2014/main" id="{A67AB140-26E1-430B-AE01-0695763B46EB}"/>
              </a:ext>
            </a:extLst>
          </p:cNvPr>
          <p:cNvSpPr/>
          <p:nvPr/>
        </p:nvSpPr>
        <p:spPr>
          <a:xfrm>
            <a:off x="7672206" y="3382373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2" name="Google Shape;502;p39">
            <a:extLst>
              <a:ext uri="{FF2B5EF4-FFF2-40B4-BE49-F238E27FC236}">
                <a16:creationId xmlns:a16="http://schemas.microsoft.com/office/drawing/2014/main" id="{EE71849B-EBD3-4A13-9456-B687580D5129}"/>
              </a:ext>
            </a:extLst>
          </p:cNvPr>
          <p:cNvSpPr/>
          <p:nvPr/>
        </p:nvSpPr>
        <p:spPr>
          <a:xfrm>
            <a:off x="7486843" y="3548713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grpSp>
        <p:nvGrpSpPr>
          <p:cNvPr id="78" name="Google Shape;521;p39">
            <a:extLst>
              <a:ext uri="{FF2B5EF4-FFF2-40B4-BE49-F238E27FC236}">
                <a16:creationId xmlns:a16="http://schemas.microsoft.com/office/drawing/2014/main" id="{EBD195B1-F886-4444-8C2B-6F8F7115CB36}"/>
              </a:ext>
            </a:extLst>
          </p:cNvPr>
          <p:cNvGrpSpPr/>
          <p:nvPr/>
        </p:nvGrpSpPr>
        <p:grpSpPr>
          <a:xfrm>
            <a:off x="4921149" y="2852159"/>
            <a:ext cx="435023" cy="323445"/>
            <a:chOff x="5247525" y="3007275"/>
            <a:chExt cx="517575" cy="384825"/>
          </a:xfrm>
        </p:grpSpPr>
        <p:sp>
          <p:nvSpPr>
            <p:cNvPr id="97" name="Google Shape;522;p39">
              <a:extLst>
                <a:ext uri="{FF2B5EF4-FFF2-40B4-BE49-F238E27FC236}">
                  <a16:creationId xmlns:a16="http://schemas.microsoft.com/office/drawing/2014/main" id="{E5A95966-A270-4BFA-AC2F-B49227CC55D1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8" name="Google Shape;523;p39">
              <a:extLst>
                <a:ext uri="{FF2B5EF4-FFF2-40B4-BE49-F238E27FC236}">
                  <a16:creationId xmlns:a16="http://schemas.microsoft.com/office/drawing/2014/main" id="{AF494A05-A07D-4054-8443-EA33D701F2E1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0582C42D-8716-426A-A2AF-426A39675D3C}"/>
              </a:ext>
            </a:extLst>
          </p:cNvPr>
          <p:cNvSpPr txBox="1"/>
          <p:nvPr/>
        </p:nvSpPr>
        <p:spPr>
          <a:xfrm>
            <a:off x="457201" y="3398175"/>
            <a:ext cx="55738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solution</a:t>
            </a:r>
          </a:p>
          <a:p>
            <a:r>
              <a:rPr lang="en-US" dirty="0"/>
              <a:t>replace QM by a NN trained 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interactions of past 4 years (&gt;800k tickets) description 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incidents of past 4 years (&gt;100k tickets) description</a:t>
            </a:r>
          </a:p>
          <a:p>
            <a:r>
              <a:rPr lang="en-US" dirty="0"/>
              <a:t>in order 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predict the correct assignment group / class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EEC661AE-C26D-47C3-87B7-BC4A5F9A3287}"/>
              </a:ext>
            </a:extLst>
          </p:cNvPr>
          <p:cNvSpPr txBox="1"/>
          <p:nvPr/>
        </p:nvSpPr>
        <p:spPr>
          <a:xfrm>
            <a:off x="6756487" y="3913993"/>
            <a:ext cx="1090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&gt;600 groups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0225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 txBox="1">
            <a:spLocks noGrp="1"/>
          </p:cNvSpPr>
          <p:nvPr>
            <p:ph type="title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approach</a:t>
            </a:r>
            <a:endParaRPr dirty="0"/>
          </a:p>
        </p:txBody>
      </p:sp>
      <p:sp>
        <p:nvSpPr>
          <p:cNvPr id="259" name="Google Shape;259;p30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/>
              <a:pPr/>
              <a:t>7</a:t>
            </a:fld>
            <a:endParaRPr/>
          </a:p>
        </p:txBody>
      </p:sp>
      <p:grpSp>
        <p:nvGrpSpPr>
          <p:cNvPr id="260" name="Google Shape;260;p30"/>
          <p:cNvGrpSpPr/>
          <p:nvPr/>
        </p:nvGrpSpPr>
        <p:grpSpPr>
          <a:xfrm>
            <a:off x="736306" y="2622353"/>
            <a:ext cx="3040276" cy="1338140"/>
            <a:chOff x="1087645" y="2241353"/>
            <a:chExt cx="3040276" cy="1338140"/>
          </a:xfrm>
        </p:grpSpPr>
        <p:sp>
          <p:nvSpPr>
            <p:cNvPr id="261" name="Google Shape;261;p30"/>
            <p:cNvSpPr/>
            <p:nvPr/>
          </p:nvSpPr>
          <p:spPr>
            <a:xfrm rot="2700000">
              <a:off x="2326920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2" name="Google Shape;262;p30"/>
            <p:cNvSpPr/>
            <p:nvPr/>
          </p:nvSpPr>
          <p:spPr>
            <a:xfrm>
              <a:off x="1555799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 dirty="0">
                  <a:solidFill>
                    <a:srgbClr val="990000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1</a:t>
              </a:r>
              <a:endParaRPr sz="1200" b="1" dirty="0">
                <a:solidFill>
                  <a:srgbClr val="990000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63" name="Google Shape;263;p30"/>
            <p:cNvSpPr txBox="1"/>
            <p:nvPr/>
          </p:nvSpPr>
          <p:spPr>
            <a:xfrm rot="18900000">
              <a:off x="1541940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Research techniques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grpSp>
        <p:nvGrpSpPr>
          <p:cNvPr id="265" name="Google Shape;265;p30"/>
          <p:cNvGrpSpPr/>
          <p:nvPr/>
        </p:nvGrpSpPr>
        <p:grpSpPr>
          <a:xfrm>
            <a:off x="2263651" y="2621904"/>
            <a:ext cx="3040276" cy="1338591"/>
            <a:chOff x="2610486" y="2240903"/>
            <a:chExt cx="3040276" cy="1338590"/>
          </a:xfrm>
        </p:grpSpPr>
        <p:sp>
          <p:nvSpPr>
            <p:cNvPr id="266" name="Google Shape;266;p30"/>
            <p:cNvSpPr/>
            <p:nvPr/>
          </p:nvSpPr>
          <p:spPr>
            <a:xfrm rot="2700000">
              <a:off x="3849761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7" name="Google Shape;267;p30"/>
            <p:cNvSpPr/>
            <p:nvPr/>
          </p:nvSpPr>
          <p:spPr>
            <a:xfrm>
              <a:off x="3074140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 dirty="0">
                  <a:solidFill>
                    <a:schemeClr val="accent2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2</a:t>
              </a:r>
              <a:endParaRPr sz="1200" b="1" dirty="0">
                <a:solidFill>
                  <a:schemeClr val="accent2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68" name="Google Shape;268;p30"/>
            <p:cNvSpPr txBox="1"/>
            <p:nvPr/>
          </p:nvSpPr>
          <p:spPr>
            <a:xfrm rot="18900000">
              <a:off x="3063853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Apply on “exemplary data</a:t>
              </a:r>
              <a:r>
                <a:rPr lang="de-DE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“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grpSp>
        <p:nvGrpSpPr>
          <p:cNvPr id="270" name="Google Shape;270;p30"/>
          <p:cNvGrpSpPr/>
          <p:nvPr/>
        </p:nvGrpSpPr>
        <p:grpSpPr>
          <a:xfrm>
            <a:off x="3809803" y="2619203"/>
            <a:ext cx="3040276" cy="1341291"/>
            <a:chOff x="4156638" y="2238203"/>
            <a:chExt cx="3040276" cy="1341290"/>
          </a:xfrm>
        </p:grpSpPr>
        <p:sp>
          <p:nvSpPr>
            <p:cNvPr id="271" name="Google Shape;271;p30"/>
            <p:cNvSpPr/>
            <p:nvPr/>
          </p:nvSpPr>
          <p:spPr>
            <a:xfrm rot="2700000">
              <a:off x="5395913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4620291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>
                  <a:solidFill>
                    <a:schemeClr val="accent1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3</a:t>
              </a:r>
              <a:endParaRPr sz="1200" b="1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73" name="Google Shape;273;p30"/>
            <p:cNvSpPr txBox="1"/>
            <p:nvPr/>
          </p:nvSpPr>
          <p:spPr>
            <a:xfrm rot="18900000">
              <a:off x="4603268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Convert model to real data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sp>
        <p:nvSpPr>
          <p:cNvPr id="19" name="Google Shape;271;p30">
            <a:extLst>
              <a:ext uri="{FF2B5EF4-FFF2-40B4-BE49-F238E27FC236}">
                <a16:creationId xmlns:a16="http://schemas.microsoft.com/office/drawing/2014/main" id="{01145166-C87B-451A-9031-A2A462F7516F}"/>
              </a:ext>
            </a:extLst>
          </p:cNvPr>
          <p:cNvSpPr/>
          <p:nvPr/>
        </p:nvSpPr>
        <p:spPr>
          <a:xfrm rot="2700000">
            <a:off x="6576422" y="1356375"/>
            <a:ext cx="561727" cy="3040276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0" name="Google Shape;272;p30">
            <a:extLst>
              <a:ext uri="{FF2B5EF4-FFF2-40B4-BE49-F238E27FC236}">
                <a16:creationId xmlns:a16="http://schemas.microsoft.com/office/drawing/2014/main" id="{E6A2BB5E-6C71-4F06-AF18-336FDB3B2225}"/>
              </a:ext>
            </a:extLst>
          </p:cNvPr>
          <p:cNvSpPr/>
          <p:nvPr/>
        </p:nvSpPr>
        <p:spPr>
          <a:xfrm>
            <a:off x="5800801" y="3550356"/>
            <a:ext cx="374100" cy="37410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200" b="1" dirty="0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4</a:t>
            </a:r>
            <a:endParaRPr sz="1200" b="1" dirty="0">
              <a:solidFill>
                <a:schemeClr val="accent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1" name="Google Shape;273;p30">
            <a:extLst>
              <a:ext uri="{FF2B5EF4-FFF2-40B4-BE49-F238E27FC236}">
                <a16:creationId xmlns:a16="http://schemas.microsoft.com/office/drawing/2014/main" id="{16FD7143-DA78-4593-8A9A-4F4C04972287}"/>
              </a:ext>
            </a:extLst>
          </p:cNvPr>
          <p:cNvSpPr txBox="1"/>
          <p:nvPr/>
        </p:nvSpPr>
        <p:spPr>
          <a:xfrm rot="18900000">
            <a:off x="5770269" y="2583169"/>
            <a:ext cx="2341513" cy="393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12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Train on real data</a:t>
            </a:r>
            <a:endParaRPr sz="800" b="1" dirty="0">
              <a:solidFill>
                <a:srgbClr val="FFFFFF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technique</a:t>
            </a:r>
            <a:r>
              <a:rPr lang="de-DE" dirty="0"/>
              <a:t>:</a:t>
            </a:r>
            <a:br>
              <a:rPr lang="de-DE" dirty="0"/>
            </a:b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embedding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8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 txBox="1">
            <a:spLocks noGrp="1"/>
          </p:cNvSpPr>
          <p:nvPr>
            <p:ph type="title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approach</a:t>
            </a:r>
            <a:endParaRPr dirty="0"/>
          </a:p>
        </p:txBody>
      </p:sp>
      <p:sp>
        <p:nvSpPr>
          <p:cNvPr id="259" name="Google Shape;259;p30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/>
              <a:pPr/>
              <a:t>9</a:t>
            </a:fld>
            <a:endParaRPr/>
          </a:p>
        </p:txBody>
      </p:sp>
      <p:grpSp>
        <p:nvGrpSpPr>
          <p:cNvPr id="260" name="Google Shape;260;p30"/>
          <p:cNvGrpSpPr/>
          <p:nvPr/>
        </p:nvGrpSpPr>
        <p:grpSpPr>
          <a:xfrm>
            <a:off x="736306" y="2622353"/>
            <a:ext cx="3040276" cy="1338140"/>
            <a:chOff x="1087645" y="2241353"/>
            <a:chExt cx="3040276" cy="1338140"/>
          </a:xfrm>
        </p:grpSpPr>
        <p:sp>
          <p:nvSpPr>
            <p:cNvPr id="261" name="Google Shape;261;p30"/>
            <p:cNvSpPr/>
            <p:nvPr/>
          </p:nvSpPr>
          <p:spPr>
            <a:xfrm rot="2700000">
              <a:off x="2326920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2" name="Google Shape;262;p30"/>
            <p:cNvSpPr/>
            <p:nvPr/>
          </p:nvSpPr>
          <p:spPr>
            <a:xfrm>
              <a:off x="1555799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 dirty="0">
                  <a:solidFill>
                    <a:srgbClr val="990000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1</a:t>
              </a:r>
              <a:endParaRPr sz="1200" b="1" dirty="0">
                <a:solidFill>
                  <a:srgbClr val="990000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63" name="Google Shape;263;p30"/>
            <p:cNvSpPr txBox="1"/>
            <p:nvPr/>
          </p:nvSpPr>
          <p:spPr>
            <a:xfrm rot="18900000">
              <a:off x="1541940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Research techniques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grpSp>
        <p:nvGrpSpPr>
          <p:cNvPr id="265" name="Google Shape;265;p30"/>
          <p:cNvGrpSpPr/>
          <p:nvPr/>
        </p:nvGrpSpPr>
        <p:grpSpPr>
          <a:xfrm>
            <a:off x="2263651" y="2621904"/>
            <a:ext cx="3040276" cy="1338591"/>
            <a:chOff x="2610486" y="2240903"/>
            <a:chExt cx="3040276" cy="1338590"/>
          </a:xfrm>
        </p:grpSpPr>
        <p:sp>
          <p:nvSpPr>
            <p:cNvPr id="266" name="Google Shape;266;p30"/>
            <p:cNvSpPr/>
            <p:nvPr/>
          </p:nvSpPr>
          <p:spPr>
            <a:xfrm rot="2700000">
              <a:off x="3849761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7" name="Google Shape;267;p30"/>
            <p:cNvSpPr/>
            <p:nvPr/>
          </p:nvSpPr>
          <p:spPr>
            <a:xfrm>
              <a:off x="3074140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 dirty="0">
                  <a:solidFill>
                    <a:schemeClr val="accent2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2</a:t>
              </a:r>
              <a:endParaRPr sz="1200" b="1" dirty="0">
                <a:solidFill>
                  <a:schemeClr val="accent2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68" name="Google Shape;268;p30"/>
            <p:cNvSpPr txBox="1"/>
            <p:nvPr/>
          </p:nvSpPr>
          <p:spPr>
            <a:xfrm rot="18900000">
              <a:off x="3063853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Apply on “exemplary data</a:t>
              </a:r>
              <a:r>
                <a:rPr lang="de-DE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“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grpSp>
        <p:nvGrpSpPr>
          <p:cNvPr id="270" name="Google Shape;270;p30"/>
          <p:cNvGrpSpPr/>
          <p:nvPr/>
        </p:nvGrpSpPr>
        <p:grpSpPr>
          <a:xfrm>
            <a:off x="3809803" y="2619203"/>
            <a:ext cx="3040276" cy="1341291"/>
            <a:chOff x="4156638" y="2238203"/>
            <a:chExt cx="3040276" cy="1341290"/>
          </a:xfrm>
        </p:grpSpPr>
        <p:sp>
          <p:nvSpPr>
            <p:cNvPr id="271" name="Google Shape;271;p30"/>
            <p:cNvSpPr/>
            <p:nvPr/>
          </p:nvSpPr>
          <p:spPr>
            <a:xfrm rot="2700000">
              <a:off x="5395913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4620291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>
                  <a:solidFill>
                    <a:schemeClr val="accent1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3</a:t>
              </a:r>
              <a:endParaRPr sz="1200" b="1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73" name="Google Shape;273;p30"/>
            <p:cNvSpPr txBox="1"/>
            <p:nvPr/>
          </p:nvSpPr>
          <p:spPr>
            <a:xfrm rot="18900000">
              <a:off x="4603268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Convert model to real data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sp>
        <p:nvSpPr>
          <p:cNvPr id="19" name="Google Shape;271;p30">
            <a:extLst>
              <a:ext uri="{FF2B5EF4-FFF2-40B4-BE49-F238E27FC236}">
                <a16:creationId xmlns:a16="http://schemas.microsoft.com/office/drawing/2014/main" id="{01145166-C87B-451A-9031-A2A462F7516F}"/>
              </a:ext>
            </a:extLst>
          </p:cNvPr>
          <p:cNvSpPr/>
          <p:nvPr/>
        </p:nvSpPr>
        <p:spPr>
          <a:xfrm rot="2700000">
            <a:off x="6576422" y="1356375"/>
            <a:ext cx="561727" cy="3040276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0" name="Google Shape;272;p30">
            <a:extLst>
              <a:ext uri="{FF2B5EF4-FFF2-40B4-BE49-F238E27FC236}">
                <a16:creationId xmlns:a16="http://schemas.microsoft.com/office/drawing/2014/main" id="{E6A2BB5E-6C71-4F06-AF18-336FDB3B2225}"/>
              </a:ext>
            </a:extLst>
          </p:cNvPr>
          <p:cNvSpPr/>
          <p:nvPr/>
        </p:nvSpPr>
        <p:spPr>
          <a:xfrm>
            <a:off x="5800801" y="3550356"/>
            <a:ext cx="374100" cy="37410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200" b="1" dirty="0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4</a:t>
            </a:r>
            <a:endParaRPr sz="1200" b="1" dirty="0">
              <a:solidFill>
                <a:schemeClr val="accent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1" name="Google Shape;273;p30">
            <a:extLst>
              <a:ext uri="{FF2B5EF4-FFF2-40B4-BE49-F238E27FC236}">
                <a16:creationId xmlns:a16="http://schemas.microsoft.com/office/drawing/2014/main" id="{16FD7143-DA78-4593-8A9A-4F4C04972287}"/>
              </a:ext>
            </a:extLst>
          </p:cNvPr>
          <p:cNvSpPr txBox="1"/>
          <p:nvPr/>
        </p:nvSpPr>
        <p:spPr>
          <a:xfrm rot="18900000">
            <a:off x="5770269" y="2583169"/>
            <a:ext cx="2341513" cy="393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12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Train on real data</a:t>
            </a:r>
            <a:endParaRPr sz="800" b="1" dirty="0">
              <a:solidFill>
                <a:srgbClr val="FFFFFF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" name="Arrow: Down 1">
            <a:extLst>
              <a:ext uri="{FF2B5EF4-FFF2-40B4-BE49-F238E27FC236}">
                <a16:creationId xmlns:a16="http://schemas.microsoft.com/office/drawing/2014/main" id="{54961E13-89D0-46DE-92D7-09F3869AB67A}"/>
              </a:ext>
            </a:extLst>
          </p:cNvPr>
          <p:cNvSpPr/>
          <p:nvPr/>
        </p:nvSpPr>
        <p:spPr>
          <a:xfrm>
            <a:off x="6006651" y="841264"/>
            <a:ext cx="461019" cy="6602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6563485"/>
      </p:ext>
    </p:extLst>
  </p:cSld>
  <p:clrMapOvr>
    <a:masterClrMapping/>
  </p:clrMapOvr>
</p:sld>
</file>

<file path=ppt/theme/theme1.xml><?xml version="1.0" encoding="utf-8"?>
<a:theme xmlns:a="http://schemas.openxmlformats.org/drawingml/2006/main" name="Rutland template">
  <a:themeElements>
    <a:clrScheme name="Custom 347">
      <a:dk1>
        <a:srgbClr val="142236"/>
      </a:dk1>
      <a:lt1>
        <a:srgbClr val="FFFFFF"/>
      </a:lt1>
      <a:dk2>
        <a:srgbClr val="667180"/>
      </a:dk2>
      <a:lt2>
        <a:srgbClr val="E5E8EB"/>
      </a:lt2>
      <a:accent1>
        <a:srgbClr val="FF6035"/>
      </a:accent1>
      <a:accent2>
        <a:srgbClr val="BB1C0B"/>
      </a:accent2>
      <a:accent3>
        <a:srgbClr val="1DC8E6"/>
      </a:accent3>
      <a:accent4>
        <a:srgbClr val="0D7FA3"/>
      </a:accent4>
      <a:accent5>
        <a:srgbClr val="8FC55D"/>
      </a:accent5>
      <a:accent6>
        <a:srgbClr val="4E9934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521</Words>
  <Application>Microsoft Office PowerPoint</Application>
  <PresentationFormat>On-screen Show (16:9)</PresentationFormat>
  <Paragraphs>180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Red Hat Display</vt:lpstr>
      <vt:lpstr>Arial</vt:lpstr>
      <vt:lpstr>Red Hat Display Black</vt:lpstr>
      <vt:lpstr>Raleway</vt:lpstr>
      <vt:lpstr>Rutland template</vt:lpstr>
      <vt:lpstr>Service Desk Interaction Analysis (text classification)</vt:lpstr>
      <vt:lpstr>Agenda</vt:lpstr>
      <vt:lpstr>current situation</vt:lpstr>
      <vt:lpstr>current situation</vt:lpstr>
      <vt:lpstr>current situation</vt:lpstr>
      <vt:lpstr>idea</vt:lpstr>
      <vt:lpstr>approach</vt:lpstr>
      <vt:lpstr>new technique: text embedding</vt:lpstr>
      <vt:lpstr>approach</vt:lpstr>
      <vt:lpstr>challenges when using real data 1/2</vt:lpstr>
      <vt:lpstr>Challenges when using real data 2/2</vt:lpstr>
      <vt:lpstr>transition to corporate network </vt:lpstr>
      <vt:lpstr>approach</vt:lpstr>
      <vt:lpstr>What we tried</vt:lpstr>
      <vt:lpstr>What kept us from trying more </vt:lpstr>
      <vt:lpstr>Results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Interaction / Interaction Analysis (text classification)</dc:title>
  <dc:creator>Michael Zemp</dc:creator>
  <cp:lastModifiedBy>Michael Zemp</cp:lastModifiedBy>
  <cp:revision>49</cp:revision>
  <dcterms:modified xsi:type="dcterms:W3CDTF">2020-04-11T14:12:43Z</dcterms:modified>
</cp:coreProperties>
</file>